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34"/>
  </p:notesMasterIdLst>
  <p:sldIdLst>
    <p:sldId id="256" r:id="rId2"/>
    <p:sldId id="301" r:id="rId3"/>
    <p:sldId id="304" r:id="rId4"/>
    <p:sldId id="305" r:id="rId5"/>
    <p:sldId id="306" r:id="rId6"/>
    <p:sldId id="307" r:id="rId7"/>
    <p:sldId id="308" r:id="rId8"/>
    <p:sldId id="310" r:id="rId9"/>
    <p:sldId id="309" r:id="rId10"/>
    <p:sldId id="311" r:id="rId11"/>
    <p:sldId id="312" r:id="rId12"/>
    <p:sldId id="317" r:id="rId13"/>
    <p:sldId id="315" r:id="rId14"/>
    <p:sldId id="318" r:id="rId15"/>
    <p:sldId id="319" r:id="rId16"/>
    <p:sldId id="321" r:id="rId17"/>
    <p:sldId id="322" r:id="rId18"/>
    <p:sldId id="323" r:id="rId19"/>
    <p:sldId id="324" r:id="rId20"/>
    <p:sldId id="325" r:id="rId21"/>
    <p:sldId id="330" r:id="rId22"/>
    <p:sldId id="331" r:id="rId23"/>
    <p:sldId id="326" r:id="rId24"/>
    <p:sldId id="327" r:id="rId25"/>
    <p:sldId id="328" r:id="rId26"/>
    <p:sldId id="329" r:id="rId27"/>
    <p:sldId id="332" r:id="rId28"/>
    <p:sldId id="313" r:id="rId29"/>
    <p:sldId id="314" r:id="rId30"/>
    <p:sldId id="257" r:id="rId31"/>
    <p:sldId id="333" r:id="rId32"/>
    <p:sldId id="334" r:id="rId33"/>
  </p:sldIdLst>
  <p:sldSz cx="9144000" cy="6858000" type="screen4x3"/>
  <p:notesSz cx="6858000" cy="9144000"/>
  <p:defaultTextStyle>
    <a:defPPr>
      <a:defRPr lang="tr-TR"/>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1" autoAdjust="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70139496-1569-4694-A08E-C4FB3A7DA73A}" type="datetimeFigureOut">
              <a:rPr lang="tr-TR"/>
              <a:pPr>
                <a:defRPr/>
              </a:pPr>
              <a:t>30.04.2023</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B9234F24-A2AF-4536-80B2-9ACE053C31C8}" type="slidenum">
              <a:rPr lang="tr-TR"/>
              <a:pPr>
                <a:defRPr/>
              </a:pPr>
              <a:t>‹#›</a:t>
            </a:fld>
            <a:endParaRPr lang="tr-TR"/>
          </a:p>
        </p:txBody>
      </p:sp>
    </p:spTree>
    <p:extLst>
      <p:ext uri="{BB962C8B-B14F-4D97-AF65-F5344CB8AC3E}">
        <p14:creationId xmlns:p14="http://schemas.microsoft.com/office/powerpoint/2010/main" val="1282038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fld id="{967872E6-1E0C-4A00-9B57-3C1B87DC8A0E}" type="slidenum">
              <a:rPr lang="tr-TR" altLang="tr-TR" sz="1200" smtClean="0"/>
              <a:pPr/>
              <a:t>3</a:t>
            </a:fld>
            <a:endParaRPr lang="tr-TR" altLang="tr-TR" sz="1200"/>
          </a:p>
        </p:txBody>
      </p:sp>
    </p:spTree>
    <p:extLst>
      <p:ext uri="{BB962C8B-B14F-4D97-AF65-F5344CB8AC3E}">
        <p14:creationId xmlns:p14="http://schemas.microsoft.com/office/powerpoint/2010/main" val="411797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tr-TR" altLang="tr-TR" sz="2400"/>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grpSp>
      </p:grpSp>
      <p:sp>
        <p:nvSpPr>
          <p:cNvPr id="2672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tr-TR" noProof="0"/>
              <a:t>Asıl başlık stili için tıklatın</a:t>
            </a:r>
          </a:p>
        </p:txBody>
      </p:sp>
      <p:sp>
        <p:nvSpPr>
          <p:cNvPr id="2672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tr-TR" noProof="0"/>
              <a:t>Asıl alt başlık stilini düzenlemek için tıklatın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tr-TR"/>
          </a:p>
        </p:txBody>
      </p:sp>
      <p:sp>
        <p:nvSpPr>
          <p:cNvPr id="19" name="Rectangle 17"/>
          <p:cNvSpPr>
            <a:spLocks noGrp="1" noChangeArrowheads="1"/>
          </p:cNvSpPr>
          <p:nvPr>
            <p:ph type="ftr" sz="quarter" idx="11"/>
          </p:nvPr>
        </p:nvSpPr>
        <p:spPr/>
        <p:txBody>
          <a:bodyPr/>
          <a:lstStyle>
            <a:lvl1pPr>
              <a:defRPr/>
            </a:lvl1pPr>
          </a:lstStyle>
          <a:p>
            <a:pPr>
              <a:defRPr/>
            </a:pPr>
            <a:endParaRPr lang="tr-TR"/>
          </a:p>
        </p:txBody>
      </p:sp>
      <p:sp>
        <p:nvSpPr>
          <p:cNvPr id="20" name="Rectangle 18"/>
          <p:cNvSpPr>
            <a:spLocks noGrp="1" noChangeArrowheads="1"/>
          </p:cNvSpPr>
          <p:nvPr>
            <p:ph type="sldNum" sz="quarter" idx="12"/>
          </p:nvPr>
        </p:nvSpPr>
        <p:spPr/>
        <p:txBody>
          <a:bodyPr/>
          <a:lstStyle>
            <a:lvl1pPr>
              <a:defRPr/>
            </a:lvl1pPr>
          </a:lstStyle>
          <a:p>
            <a:pPr>
              <a:defRPr/>
            </a:pPr>
            <a:fld id="{68107494-1951-4B53-A354-86793BFDB12A}" type="slidenum">
              <a:rPr lang="tr-TR" altLang="tr-TR"/>
              <a:pPr>
                <a:defRPr/>
              </a:pPr>
              <a:t>‹#›</a:t>
            </a:fld>
            <a:endParaRPr lang="tr-TR" altLang="tr-TR"/>
          </a:p>
        </p:txBody>
      </p:sp>
    </p:spTree>
    <p:extLst>
      <p:ext uri="{BB962C8B-B14F-4D97-AF65-F5344CB8AC3E}">
        <p14:creationId xmlns:p14="http://schemas.microsoft.com/office/powerpoint/2010/main" val="25148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651FDB12-5C7E-4F00-BCA9-B7B4B3AD1ADA}" type="slidenum">
              <a:rPr lang="tr-TR" altLang="tr-TR"/>
              <a:pPr>
                <a:defRPr/>
              </a:pPr>
              <a:t>‹#›</a:t>
            </a:fld>
            <a:endParaRPr lang="tr-TR" alt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49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457200"/>
            <a:ext cx="2057400" cy="54102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457200"/>
            <a:ext cx="6019800" cy="5410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9533F7E0-A62D-4FE4-BABB-9AF40FE63642}" type="slidenum">
              <a:rPr lang="tr-TR" altLang="tr-TR"/>
              <a:pPr>
                <a:defRPr/>
              </a:pPr>
              <a:t>‹#›</a:t>
            </a:fld>
            <a:endParaRPr lang="tr-TR" alt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9312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a:t>Asıl başlık stili için tıklatın</a:t>
            </a:r>
          </a:p>
        </p:txBody>
      </p:sp>
      <p:sp>
        <p:nvSpPr>
          <p:cNvPr id="3" name="İçerik Yer Tutucusu 2"/>
          <p:cNvSpPr>
            <a:spLocks noGrp="1"/>
          </p:cNvSpPr>
          <p:nvPr>
            <p:ph sz="half" idx="1"/>
          </p:nvPr>
        </p:nvSpPr>
        <p:spPr>
          <a:xfrm>
            <a:off x="457200" y="1981200"/>
            <a:ext cx="82296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4000500"/>
            <a:ext cx="82296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0629A585-807C-4216-B2D6-6E2C31357FDB}"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260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a:t>Asıl başlık stili için tıklatın</a:t>
            </a:r>
          </a:p>
        </p:txBody>
      </p:sp>
      <p:sp>
        <p:nvSpPr>
          <p:cNvPr id="3" name="Metin Yer Tutucusu 2"/>
          <p:cNvSpPr>
            <a:spLocks noGrp="1"/>
          </p:cNvSpPr>
          <p:nvPr>
            <p:ph type="body" sz="half" idx="1"/>
          </p:nvPr>
        </p:nvSpPr>
        <p:spPr>
          <a:xfrm>
            <a:off x="457200" y="1981200"/>
            <a:ext cx="4038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981200"/>
            <a:ext cx="4038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91AB414A-1B5F-4D44-8AD2-3F7769DD8463}"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75339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a:t>Asıl başlık stili için tıklatın</a:t>
            </a:r>
          </a:p>
        </p:txBody>
      </p:sp>
      <p:sp>
        <p:nvSpPr>
          <p:cNvPr id="3" name="Metin Yer Tutucusu 2"/>
          <p:cNvSpPr>
            <a:spLocks noGrp="1"/>
          </p:cNvSpPr>
          <p:nvPr>
            <p:ph type="body" sz="half" idx="1"/>
          </p:nvPr>
        </p:nvSpPr>
        <p:spPr>
          <a:xfrm>
            <a:off x="457200" y="1981200"/>
            <a:ext cx="40386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Küçük Resim Yer Tutucusu 3"/>
          <p:cNvSpPr>
            <a:spLocks noGrp="1"/>
          </p:cNvSpPr>
          <p:nvPr>
            <p:ph type="clipArt" sz="half" idx="2"/>
          </p:nvPr>
        </p:nvSpPr>
        <p:spPr>
          <a:xfrm>
            <a:off x="4648200" y="1981200"/>
            <a:ext cx="4038600" cy="3886200"/>
          </a:xfrm>
        </p:spPr>
        <p:txBody>
          <a:bodyPr/>
          <a:lstStyle/>
          <a:p>
            <a:pPr lvl="0"/>
            <a:endParaRPr lang="tr-TR" noProof="0"/>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32B9B7B1-6500-40A3-9950-EF1E9C4DD8A4}"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57661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a:t>Asıl başlık stili için tıklatın</a:t>
            </a:r>
          </a:p>
        </p:txBody>
      </p:sp>
      <p:sp>
        <p:nvSpPr>
          <p:cNvPr id="3" name="Metin Yer Tutucusu 2"/>
          <p:cNvSpPr>
            <a:spLocks noGrp="1"/>
          </p:cNvSpPr>
          <p:nvPr>
            <p:ph type="body" sz="half" idx="1"/>
          </p:nvPr>
        </p:nvSpPr>
        <p:spPr>
          <a:xfrm>
            <a:off x="457200" y="1981200"/>
            <a:ext cx="82296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57200" y="4000500"/>
            <a:ext cx="82296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00D86756-5671-4A94-94F7-AAA4C2537435}"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6991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B1127D6E-B176-49D6-979E-4BC613F57674}" type="slidenum">
              <a:rPr lang="tr-TR" altLang="tr-TR"/>
              <a:pPr>
                <a:defRPr/>
              </a:pPr>
              <a:t>‹#›</a:t>
            </a:fld>
            <a:endParaRPr lang="tr-TR" alt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7519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8EA82A44-F118-4F9A-B2FF-EF23A57E4EB8}" type="slidenum">
              <a:rPr lang="tr-TR" altLang="tr-TR"/>
              <a:pPr>
                <a:defRPr/>
              </a:pPr>
              <a:t>‹#›</a:t>
            </a:fld>
            <a:endParaRPr lang="tr-TR" alt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4571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66646D6D-026C-4667-989A-8D1971381D53}"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1144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ftr" sz="quarter"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3A202DE1-C2B2-4B7D-A851-14A3E65C2D9A}" type="slidenum">
              <a:rPr lang="tr-TR" altLang="tr-TR"/>
              <a:pPr>
                <a:defRPr/>
              </a:pPr>
              <a:t>‹#›</a:t>
            </a:fld>
            <a:endParaRPr lang="tr-TR" altLang="tr-TR"/>
          </a:p>
        </p:txBody>
      </p:sp>
      <p:sp>
        <p:nvSpPr>
          <p:cNvPr id="9"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4983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ftr" sz="quarter"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BFB9CC56-D59F-436E-9FBC-2043E7428A28}" type="slidenum">
              <a:rPr lang="tr-TR" altLang="tr-TR"/>
              <a:pPr>
                <a:defRPr/>
              </a:pPr>
              <a:t>‹#›</a:t>
            </a:fld>
            <a:endParaRPr lang="tr-TR" altLang="tr-TR"/>
          </a:p>
        </p:txBody>
      </p:sp>
      <p:sp>
        <p:nvSpPr>
          <p:cNvPr id="5"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8085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B7065493-E918-4216-A664-383D6217DC0B}" type="slidenum">
              <a:rPr lang="tr-TR" altLang="tr-TR"/>
              <a:pPr>
                <a:defRPr/>
              </a:pPr>
              <a:t>‹#›</a:t>
            </a:fld>
            <a:endParaRPr lang="tr-TR" altLang="tr-TR"/>
          </a:p>
        </p:txBody>
      </p:sp>
      <p:sp>
        <p:nvSpPr>
          <p:cNvPr id="4"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7429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70FEB7FC-C123-4E13-AA79-DEB5DD284533}"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43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E5900EDC-3489-4AE5-A71E-A1BB2018DA19}" type="slidenum">
              <a:rPr lang="tr-TR" altLang="tr-TR"/>
              <a:pPr>
                <a:defRPr/>
              </a:pPr>
              <a:t>‹#›</a:t>
            </a:fld>
            <a:endParaRPr lang="tr-TR" alt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362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cs typeface="Arial" charset="0"/>
              </a:defRPr>
            </a:lvl1pPr>
          </a:lstStyle>
          <a:p>
            <a:pPr>
              <a:defRPr/>
            </a:pPr>
            <a:endParaRPr lang="tr-TR"/>
          </a:p>
        </p:txBody>
      </p:sp>
      <p:sp>
        <p:nvSpPr>
          <p:cNvPr id="26624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29621DC6-438B-4DFF-9F0E-5BCE98318B2E}" type="slidenum">
              <a:rPr lang="tr-TR" altLang="tr-TR"/>
              <a:pPr>
                <a:defRPr/>
              </a:pPr>
              <a:t>‹#›</a:t>
            </a:fld>
            <a:endParaRPr lang="tr-TR" altLang="tr-T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defRPr/>
              </a:pPr>
              <a:endParaRPr lang="tr-TR" altLang="tr-TR" sz="240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1800">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1800">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1800">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1800">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240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1800">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endParaRPr lang="tr-TR" altLang="tr-TR" sz="1800">
                <a:solidFill>
                  <a:schemeClr val="accent2"/>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26625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cs typeface="Arial" charset="0"/>
              </a:defRPr>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3963"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tr.wikipedia.org/wiki/Uluslararas%C4%B1_Elektroteknik_Komisyonu" TargetMode="External"/><Relationship Id="rId3" Type="http://schemas.openxmlformats.org/officeDocument/2006/relationships/hyperlink" Target="http://www.iso.ch/iso/en/ISOOnline.frontpage"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tr.wikipedia.org/wiki/Avrupa_Birli%C4%9F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tr-TR" altLang="tr-TR" sz="3600">
                <a:latin typeface="Calibri" panose="020F0502020204030204" pitchFamily="34" charset="0"/>
                <a:cs typeface="Calibri" panose="020F0502020204030204" pitchFamily="34" charset="0"/>
              </a:rPr>
              <a:t>TAHRİBATLI VE TAHRİBATSIZ MUAYENE YÖNTEMLERİ</a:t>
            </a:r>
          </a:p>
        </p:txBody>
      </p:sp>
      <p:sp>
        <p:nvSpPr>
          <p:cNvPr id="4099" name="Rectangle 3"/>
          <p:cNvSpPr>
            <a:spLocks noGrp="1" noChangeArrowheads="1"/>
          </p:cNvSpPr>
          <p:nvPr>
            <p:ph type="subTitle" idx="1"/>
          </p:nvPr>
        </p:nvSpPr>
        <p:spPr>
          <a:xfrm>
            <a:off x="2555875" y="6165850"/>
            <a:ext cx="4537075" cy="431800"/>
          </a:xfrm>
        </p:spPr>
        <p:txBody>
          <a:bodyPr/>
          <a:lstStyle/>
          <a:p>
            <a:pPr eaLnBrk="1" hangingPunct="1">
              <a:lnSpc>
                <a:spcPct val="80000"/>
              </a:lnSpc>
            </a:pPr>
            <a:r>
              <a:rPr lang="tr-TR" altLang="tr-TR" sz="3000">
                <a:solidFill>
                  <a:srgbClr val="003399"/>
                </a:solidFill>
                <a:latin typeface="Calibri" panose="020F0502020204030204" pitchFamily="34" charset="0"/>
                <a:cs typeface="Calibri" panose="020F0502020204030204" pitchFamily="34" charset="0"/>
              </a:rPr>
              <a:t>         Öğr. Gör. Musa Yılmaz</a:t>
            </a:r>
            <a:endParaRPr lang="tr-TR" altLang="tr-TR" sz="3000">
              <a:solidFill>
                <a:srgbClr val="000099"/>
              </a:solidFill>
              <a:latin typeface="Calibri" panose="020F0502020204030204" pitchFamily="34" charset="0"/>
              <a:cs typeface="Calibri" panose="020F0502020204030204" pitchFamily="34" charset="0"/>
            </a:endParaRPr>
          </a:p>
        </p:txBody>
      </p:sp>
      <p:pic>
        <p:nvPicPr>
          <p:cNvPr id="4100"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3813" y="188913"/>
            <a:ext cx="13398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kdörtgen 1"/>
          <p:cNvSpPr>
            <a:spLocks noChangeArrowheads="1"/>
          </p:cNvSpPr>
          <p:nvPr/>
        </p:nvSpPr>
        <p:spPr bwMode="auto">
          <a:xfrm>
            <a:off x="107950" y="549275"/>
            <a:ext cx="8856663"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altLang="tr-TR" sz="2400" b="1">
                <a:solidFill>
                  <a:srgbClr val="000000"/>
                </a:solidFill>
                <a:latin typeface="Calibri" panose="020F0502020204030204" pitchFamily="34" charset="0"/>
                <a:cs typeface="Calibri" panose="020F0502020204030204" pitchFamily="34" charset="0"/>
              </a:rPr>
              <a:t>ÇEKME DENEYİ</a:t>
            </a:r>
            <a:endParaRPr lang="tr-TR" altLang="tr-TR" sz="24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Çekme deneyi en yaygın olarak kullanılan tahribatlı malzeme muayene yöntemidir. Çekme deneyi malzemelerin mekanik özelliklerinin belirlenmesinde kullanılır. Malzemelerin, uygulanan kuvvet karşısında kopmaya karşı gösterdikleri dayanıma çekme dayanımı denir.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Bu yöntem ile önceden hazırlanmış standart deney çubuğuna devamlı artan bir kuvvet uygulanır. Çubuğa uygulanan kuvvet, akma dayanımı denilen belli bir oranın aşılması ile birlikte kalıcı uzama meydana getirir. Bu oranının altındaki uzama kalıcı değildir. Kalıcı uzamanın olduğu şekil değişimine plastik şekil değişimi denir. Malzemeye uygulanan kuvvetin etkisi kalktıktan sonra, malzemenin eski hâline dönmesine elastik şekil değişimi denir. </a:t>
            </a:r>
            <a:endParaRPr lang="tr-TR" altLang="tr-TR" sz="1800">
              <a:latin typeface="Calibri" panose="020F0502020204030204" pitchFamily="34" charset="0"/>
              <a:cs typeface="Calibri" panose="020F0502020204030204" pitchFamily="34" charset="0"/>
            </a:endParaRPr>
          </a:p>
        </p:txBody>
      </p:sp>
      <p:pic>
        <p:nvPicPr>
          <p:cNvPr id="14339"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320833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48063"/>
            <a:ext cx="288925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476250"/>
            <a:ext cx="52959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Dikdörtgen 2"/>
          <p:cNvSpPr>
            <a:spLocks noChangeArrowheads="1"/>
          </p:cNvSpPr>
          <p:nvPr/>
        </p:nvSpPr>
        <p:spPr bwMode="auto">
          <a:xfrm>
            <a:off x="684213" y="3644900"/>
            <a:ext cx="3600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d0= Numunenin çapı </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D= Baş kısmının çapı </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h= Baş kısmının uzunluğu </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L0= Ölçü uzunluğu </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Lv= İnceltilmiş kısmın uzunluğu </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Lt= Numunenin toplam uzunluğu </a:t>
            </a:r>
            <a:endParaRPr lang="tr-TR" altLang="tr-TR" sz="1800">
              <a:latin typeface="Calibri" panose="020F0502020204030204" pitchFamily="34" charset="0"/>
              <a:cs typeface="Calibri" panose="020F0502020204030204" pitchFamily="34" charset="0"/>
            </a:endParaRPr>
          </a:p>
        </p:txBody>
      </p:sp>
      <p:pic>
        <p:nvPicPr>
          <p:cNvPr id="15364"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565400"/>
            <a:ext cx="40830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kdörtgen 1"/>
          <p:cNvSpPr>
            <a:spLocks noChangeArrowheads="1"/>
          </p:cNvSpPr>
          <p:nvPr/>
        </p:nvSpPr>
        <p:spPr bwMode="auto">
          <a:xfrm>
            <a:off x="539750" y="1052513"/>
            <a:ext cx="828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Birim alana uygulanan kuvvete gerilme denir. </a:t>
            </a:r>
            <a:r>
              <a:rPr lang="el-GR" altLang="tr-TR" sz="1800" b="1">
                <a:solidFill>
                  <a:srgbClr val="000000"/>
                </a:solidFill>
                <a:latin typeface="Calibri" panose="020F0502020204030204" pitchFamily="34" charset="0"/>
                <a:cs typeface="Calibri" panose="020F0502020204030204" pitchFamily="34" charset="0"/>
              </a:rPr>
              <a:t>σ = </a:t>
            </a:r>
            <a:r>
              <a:rPr lang="tr-TR" altLang="tr-TR" sz="1800" b="1">
                <a:solidFill>
                  <a:srgbClr val="000000"/>
                </a:solidFill>
                <a:latin typeface="Calibri" panose="020F0502020204030204" pitchFamily="34" charset="0"/>
                <a:cs typeface="Calibri" panose="020F0502020204030204" pitchFamily="34" charset="0"/>
              </a:rPr>
              <a:t>F/A </a:t>
            </a:r>
            <a:r>
              <a:rPr lang="tr-TR" altLang="tr-TR" sz="1800">
                <a:solidFill>
                  <a:srgbClr val="000000"/>
                </a:solidFill>
                <a:latin typeface="Calibri" panose="020F0502020204030204" pitchFamily="34" charset="0"/>
                <a:cs typeface="Calibri" panose="020F0502020204030204" pitchFamily="34" charset="0"/>
              </a:rPr>
              <a:t>olarak ifade edilir. Çekme testinde gerilme etkisiyle malzemelerin boyutlarında bir uzama olurken kesit alanlarında bir daralma olur.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Burada; </a:t>
            </a:r>
          </a:p>
          <a:p>
            <a:pPr eaLnBrk="1" hangingPunct="1">
              <a:spcBef>
                <a:spcPct val="0"/>
              </a:spcBef>
              <a:buClrTx/>
              <a:buSzTx/>
              <a:buFontTx/>
              <a:buNone/>
            </a:pPr>
            <a:r>
              <a:rPr lang="el-GR" altLang="tr-TR" sz="1800">
                <a:solidFill>
                  <a:srgbClr val="000000"/>
                </a:solidFill>
                <a:latin typeface="Calibri" panose="020F0502020204030204" pitchFamily="34" charset="0"/>
                <a:cs typeface="Calibri" panose="020F0502020204030204" pitchFamily="34" charset="0"/>
              </a:rPr>
              <a:t>σ = </a:t>
            </a:r>
            <a:r>
              <a:rPr lang="tr-TR" altLang="tr-TR" sz="1800">
                <a:solidFill>
                  <a:srgbClr val="000000"/>
                </a:solidFill>
                <a:latin typeface="Calibri" panose="020F0502020204030204" pitchFamily="34" charset="0"/>
                <a:cs typeface="Calibri" panose="020F0502020204030204" pitchFamily="34" charset="0"/>
              </a:rPr>
              <a:t>Gerilmeyi</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F = Uygulanan kuvveti</a:t>
            </a: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A = Malzemenin kesit alanını ifade eder. </a:t>
            </a:r>
            <a:endParaRPr lang="tr-TR" altLang="tr-TR" sz="1800">
              <a:latin typeface="Calibri" panose="020F0502020204030204" pitchFamily="34" charset="0"/>
              <a:cs typeface="Calibri" panose="020F0502020204030204" pitchFamily="34" charset="0"/>
            </a:endParaRPr>
          </a:p>
        </p:txBody>
      </p:sp>
      <p:sp>
        <p:nvSpPr>
          <p:cNvPr id="3" name="Dikdörtgen 2"/>
          <p:cNvSpPr>
            <a:spLocks noRot="1" noChangeAspect="1" noMove="1" noResize="1" noEditPoints="1" noAdjustHandles="1" noChangeArrowheads="1" noChangeShapeType="1" noTextEdit="1"/>
          </p:cNvSpPr>
          <p:nvPr/>
        </p:nvSpPr>
        <p:spPr>
          <a:xfrm>
            <a:off x="3260872" y="476672"/>
            <a:ext cx="2684709" cy="470000"/>
          </a:xfrm>
          <a:prstGeom prst="rect">
            <a:avLst/>
          </a:prstGeom>
          <a:blipFill rotWithShape="0">
            <a:blip r:embed="rId2"/>
            <a:stretch>
              <a:fillRect l="-3636" t="-7792" r="-2500" b="-29870"/>
            </a:stretch>
          </a:blipFill>
        </p:spPr>
        <p:txBody>
          <a:bodyPr/>
          <a:lstStyle/>
          <a:p>
            <a:pPr>
              <a:defRPr/>
            </a:pPr>
            <a:r>
              <a:rPr lang="tr-TR">
                <a:noFill/>
              </a:rPr>
              <a:t> </a:t>
            </a:r>
          </a:p>
        </p:txBody>
      </p:sp>
      <p:pic>
        <p:nvPicPr>
          <p:cNvPr id="16388" name="Picture 6" descr="Makina Elemanlarının Mukaveme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3683000"/>
            <a:ext cx="43608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Dikdörtgen 5"/>
          <p:cNvSpPr>
            <a:spLocks noChangeArrowheads="1"/>
          </p:cNvSpPr>
          <p:nvPr/>
        </p:nvSpPr>
        <p:spPr bwMode="auto">
          <a:xfrm>
            <a:off x="4108450" y="603408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tr-TR" sz="2000" b="1">
                <a:solidFill>
                  <a:srgbClr val="000000"/>
                </a:solidFill>
                <a:latin typeface="Calibri" panose="020F0502020204030204" pitchFamily="34" charset="0"/>
                <a:cs typeface="Calibri" panose="020F0502020204030204" pitchFamily="34" charset="0"/>
              </a:rPr>
              <a:t>σ = </a:t>
            </a:r>
            <a:r>
              <a:rPr lang="tr-TR" altLang="tr-TR" sz="2000" b="1">
                <a:solidFill>
                  <a:srgbClr val="000000"/>
                </a:solidFill>
                <a:latin typeface="Calibri" panose="020F0502020204030204" pitchFamily="34" charset="0"/>
                <a:cs typeface="Calibri" panose="020F0502020204030204" pitchFamily="34" charset="0"/>
              </a:rPr>
              <a:t>F/A </a:t>
            </a:r>
            <a:endParaRPr lang="tr-TR" altLang="tr-TR" sz="20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4213" y="765175"/>
            <a:ext cx="8351837" cy="2584450"/>
          </a:xfrm>
          <a:prstGeom prst="rect">
            <a:avLst/>
          </a:prstGeom>
        </p:spPr>
        <p:txBody>
          <a:bodyPr>
            <a:spAutoFit/>
          </a:bodyPr>
          <a:lstStyle/>
          <a:p>
            <a:pPr eaLnBrk="1" hangingPunct="1">
              <a:defRPr/>
            </a:pPr>
            <a:r>
              <a:rPr lang="tr-TR" sz="1800" b="1" dirty="0">
                <a:solidFill>
                  <a:srgbClr val="000000"/>
                </a:solidFill>
                <a:latin typeface="Calibri" panose="020F0502020204030204" pitchFamily="34" charset="0"/>
                <a:cs typeface="Calibri" panose="020F0502020204030204" pitchFamily="34" charset="0"/>
              </a:rPr>
              <a:t>Gerilme Çeşitleri </a:t>
            </a:r>
          </a:p>
          <a:p>
            <a:pPr eaLnBrk="1" hangingPunct="1">
              <a:defRPr/>
            </a:pPr>
            <a:r>
              <a:rPr lang="tr-TR" sz="1800" dirty="0">
                <a:solidFill>
                  <a:srgbClr val="000000"/>
                </a:solidFill>
                <a:latin typeface="Calibri" panose="020F0502020204030204" pitchFamily="34" charset="0"/>
                <a:cs typeface="Calibri" panose="020F0502020204030204" pitchFamily="34" charset="0"/>
              </a:rPr>
              <a:t>Çekme testi esnasında 3 farklı gerilme görülür.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marL="285750" indent="-28575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Akma gerilmesi: </a:t>
            </a:r>
            <a:r>
              <a:rPr lang="tr-TR" sz="1800" dirty="0">
                <a:solidFill>
                  <a:srgbClr val="000000"/>
                </a:solidFill>
                <a:latin typeface="Calibri" panose="020F0502020204030204" pitchFamily="34" charset="0"/>
                <a:cs typeface="Calibri" panose="020F0502020204030204" pitchFamily="34" charset="0"/>
              </a:rPr>
              <a:t>Kaymanın başladığı ve kalıcı uzamanın etkili olduğu gerilmedir.</a:t>
            </a:r>
          </a:p>
          <a:p>
            <a:pPr marL="285750" indent="-285750" eaLnBrk="1" hangingPunct="1">
              <a:buFont typeface="Wingdings" panose="05000000000000000000" pitchFamily="2" charset="2"/>
              <a:buChar char="Ø"/>
              <a:defRPr/>
            </a:pPr>
            <a:endParaRPr lang="tr-TR" sz="1800" dirty="0">
              <a:solidFill>
                <a:srgbClr val="000000"/>
              </a:solidFill>
              <a:latin typeface="Calibri" panose="020F0502020204030204" pitchFamily="34" charset="0"/>
              <a:cs typeface="Calibri" panose="020F0502020204030204" pitchFamily="34" charset="0"/>
            </a:endParaRPr>
          </a:p>
          <a:p>
            <a:pPr marL="285750" indent="-285750" eaLnBrk="1" hangingPunct="1">
              <a:buFont typeface="Wingdings" panose="05000000000000000000" pitchFamily="2" charset="2"/>
              <a:buChar char="Ø"/>
              <a:defRPr/>
            </a:pPr>
            <a:r>
              <a:rPr lang="es-ES" sz="1800" b="1" dirty="0">
                <a:solidFill>
                  <a:srgbClr val="000000"/>
                </a:solidFill>
                <a:latin typeface="Calibri" panose="020F0502020204030204" pitchFamily="34" charset="0"/>
                <a:cs typeface="Calibri" panose="020F0502020204030204" pitchFamily="34" charset="0"/>
              </a:rPr>
              <a:t>Çekme gerilmesi: </a:t>
            </a:r>
            <a:r>
              <a:rPr lang="es-ES" sz="1800" dirty="0">
                <a:solidFill>
                  <a:srgbClr val="000000"/>
                </a:solidFill>
                <a:latin typeface="Calibri" panose="020F0502020204030204" pitchFamily="34" charset="0"/>
                <a:cs typeface="Calibri" panose="020F0502020204030204" pitchFamily="34" charset="0"/>
              </a:rPr>
              <a:t>Malzemeye uygulanan en yüksek gerilmedir. </a:t>
            </a:r>
            <a:endParaRPr lang="tr-TR" sz="1800" dirty="0">
              <a:solidFill>
                <a:srgbClr val="000000"/>
              </a:solidFill>
              <a:latin typeface="Calibri" panose="020F0502020204030204" pitchFamily="34" charset="0"/>
              <a:cs typeface="Calibri" panose="020F0502020204030204" pitchFamily="34" charset="0"/>
            </a:endParaRPr>
          </a:p>
          <a:p>
            <a:pPr marL="285750" indent="-285750" eaLnBrk="1" hangingPunct="1">
              <a:buFont typeface="Wingdings" panose="05000000000000000000" pitchFamily="2" charset="2"/>
              <a:buChar char="Ø"/>
              <a:defRPr/>
            </a:pPr>
            <a:endParaRPr lang="tr-TR" sz="1800" dirty="0">
              <a:solidFill>
                <a:srgbClr val="000000"/>
              </a:solidFill>
              <a:latin typeface="Calibri" panose="020F0502020204030204" pitchFamily="34" charset="0"/>
              <a:cs typeface="Calibri" panose="020F0502020204030204" pitchFamily="34" charset="0"/>
            </a:endParaRPr>
          </a:p>
          <a:p>
            <a:pPr marL="285750" indent="-28575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Kopma gerilmesi: </a:t>
            </a:r>
            <a:r>
              <a:rPr lang="tr-TR" sz="1800" dirty="0">
                <a:solidFill>
                  <a:srgbClr val="000000"/>
                </a:solidFill>
                <a:latin typeface="Calibri" panose="020F0502020204030204" pitchFamily="34" charset="0"/>
                <a:cs typeface="Calibri" panose="020F0502020204030204" pitchFamily="34" charset="0"/>
              </a:rPr>
              <a:t>En yüksek plastik şekil değişiminin olduğu ve kopmanın gerçekleştiği gerilmedir. </a:t>
            </a:r>
          </a:p>
        </p:txBody>
      </p:sp>
      <p:pic>
        <p:nvPicPr>
          <p:cNvPr id="17411"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306763"/>
            <a:ext cx="432117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kdörtgen 1"/>
          <p:cNvSpPr>
            <a:spLocks noChangeArrowheads="1"/>
          </p:cNvSpPr>
          <p:nvPr/>
        </p:nvSpPr>
        <p:spPr bwMode="auto">
          <a:xfrm>
            <a:off x="2916238" y="549275"/>
            <a:ext cx="3484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solidFill>
                  <a:srgbClr val="000000"/>
                </a:solidFill>
                <a:latin typeface="Calibri" panose="020F0502020204030204" pitchFamily="34" charset="0"/>
                <a:cs typeface="Calibri" panose="020F0502020204030204" pitchFamily="34" charset="0"/>
              </a:rPr>
              <a:t>Çekme Cihazı ve Kısımları </a:t>
            </a:r>
            <a:endParaRPr lang="tr-TR" altLang="tr-TR" sz="2400">
              <a:latin typeface="Calibri" panose="020F0502020204030204" pitchFamily="34" charset="0"/>
              <a:cs typeface="Calibri" panose="020F0502020204030204" pitchFamily="34" charset="0"/>
            </a:endParaRPr>
          </a:p>
        </p:txBody>
      </p:sp>
      <p:sp>
        <p:nvSpPr>
          <p:cNvPr id="18435" name="Dikdörtgen 2"/>
          <p:cNvSpPr>
            <a:spLocks noChangeArrowheads="1"/>
          </p:cNvSpPr>
          <p:nvPr/>
        </p:nvSpPr>
        <p:spPr bwMode="auto">
          <a:xfrm>
            <a:off x="409575" y="1009650"/>
            <a:ext cx="849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000">
                <a:solidFill>
                  <a:srgbClr val="000000"/>
                </a:solidFill>
                <a:latin typeface="Calibri" panose="020F0502020204030204" pitchFamily="34" charset="0"/>
                <a:cs typeface="Calibri" panose="020F0502020204030204" pitchFamily="34" charset="0"/>
              </a:rPr>
              <a:t>Çekme cihazları genel olarak sabit bir alt çene, hareketli üst çene ve uzamanın ölçüldüğü ekstensometreden oluşur. Aşağıda ki şekilde üniversal  çekme testinin genel prensibi ve cihazı gösterilmektir.  </a:t>
            </a:r>
            <a:endParaRPr lang="tr-TR" altLang="tr-TR" sz="2000">
              <a:latin typeface="Calibri" panose="020F0502020204030204" pitchFamily="34" charset="0"/>
              <a:cs typeface="Calibri" panose="020F0502020204030204" pitchFamily="34" charset="0"/>
            </a:endParaRPr>
          </a:p>
        </p:txBody>
      </p:sp>
      <p:pic>
        <p:nvPicPr>
          <p:cNvPr id="18436" name="Picture 2" descr="Endüstriyel Elektronik Çekme Test Cihazı, Kapalı Lastik Çekme Te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133600"/>
            <a:ext cx="35845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Malzemelerin Mekanik Özellikleri - ppt video online indir"/>
          <p:cNvPicPr>
            <a:picLocks noChangeAspect="1" noChangeArrowheads="1"/>
          </p:cNvPicPr>
          <p:nvPr/>
        </p:nvPicPr>
        <p:blipFill>
          <a:blip r:embed="rId3">
            <a:extLst>
              <a:ext uri="{28A0092B-C50C-407E-A947-70E740481C1C}">
                <a14:useLocalDpi xmlns:a14="http://schemas.microsoft.com/office/drawing/2010/main" val="0"/>
              </a:ext>
            </a:extLst>
          </a:blip>
          <a:srcRect l="3697" t="32043" r="52554" b="8755"/>
          <a:stretch>
            <a:fillRect/>
          </a:stretch>
        </p:blipFill>
        <p:spPr bwMode="auto">
          <a:xfrm>
            <a:off x="539750" y="2636838"/>
            <a:ext cx="39608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kdörtgen 1"/>
          <p:cNvSpPr>
            <a:spLocks noChangeArrowheads="1"/>
          </p:cNvSpPr>
          <p:nvPr/>
        </p:nvSpPr>
        <p:spPr bwMode="auto">
          <a:xfrm>
            <a:off x="2771775" y="692150"/>
            <a:ext cx="432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solidFill>
                  <a:srgbClr val="000000"/>
                </a:solidFill>
                <a:latin typeface="Calibri" panose="020F0502020204030204" pitchFamily="34" charset="0"/>
                <a:cs typeface="Calibri" panose="020F0502020204030204" pitchFamily="34" charset="0"/>
              </a:rPr>
              <a:t>Gerilme Birim Uzama Diyagramı </a:t>
            </a:r>
            <a:endParaRPr lang="tr-TR" altLang="tr-TR" sz="2400">
              <a:latin typeface="Calibri" panose="020F0502020204030204" pitchFamily="34" charset="0"/>
              <a:cs typeface="Calibri" panose="020F0502020204030204" pitchFamily="34" charset="0"/>
            </a:endParaRPr>
          </a:p>
        </p:txBody>
      </p:sp>
      <p:sp>
        <p:nvSpPr>
          <p:cNvPr id="19459" name="Dikdörtgen 2"/>
          <p:cNvSpPr>
            <a:spLocks noChangeArrowheads="1"/>
          </p:cNvSpPr>
          <p:nvPr/>
        </p:nvSpPr>
        <p:spPr bwMode="auto">
          <a:xfrm>
            <a:off x="250825" y="1154113"/>
            <a:ext cx="86883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Gerilme birim uzama eğrisine çekme diyagramı adı verilmektedir. Çekme diyagramı, çekme testi sonucunda elde edilmektedir. Şekil görüldüğü gibi her malzemenin özelliğine göre gerilme-birim uzama eğrisi farklılık göstermektedir. Gevrek malzemeler plastik şekil değişimi göstermeden kırılırken yumuşak (sünek) malzemeler, plastik şekil değişimi gösterirler ve belirli bir uzamaya sahiptirler. </a:t>
            </a:r>
          </a:p>
        </p:txBody>
      </p:sp>
      <p:pic>
        <p:nvPicPr>
          <p:cNvPr id="19460" name="Picture 2" descr="Çekme testi nedir? Neden uygulanır? Nasıl yapılır?"/>
          <p:cNvPicPr>
            <a:picLocks noChangeAspect="1" noChangeArrowheads="1"/>
          </p:cNvPicPr>
          <p:nvPr/>
        </p:nvPicPr>
        <p:blipFill>
          <a:blip r:embed="rId2">
            <a:extLst>
              <a:ext uri="{28A0092B-C50C-407E-A947-70E740481C1C}">
                <a14:useLocalDpi xmlns:a14="http://schemas.microsoft.com/office/drawing/2010/main" val="0"/>
              </a:ext>
            </a:extLst>
          </a:blip>
          <a:srcRect l="1180" r="4031"/>
          <a:stretch>
            <a:fillRect/>
          </a:stretch>
        </p:blipFill>
        <p:spPr bwMode="auto">
          <a:xfrm>
            <a:off x="234950" y="2852738"/>
            <a:ext cx="8640763"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kdörtgen 1"/>
          <p:cNvSpPr>
            <a:spLocks noChangeArrowheads="1"/>
          </p:cNvSpPr>
          <p:nvPr/>
        </p:nvSpPr>
        <p:spPr bwMode="auto">
          <a:xfrm>
            <a:off x="250825" y="4724400"/>
            <a:ext cx="8642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Çekme testi esnasında uygulanan gerilmenin etkisiyle malzeme üst akma noktasına geldiğinde akmaya yani büzülmeye başlar, daha sonra uygulanan gerilme, malzeme içerisindeki dislokasyonların etkilemesiyle üst akma ve alt akma noktası arasında bir zikzak davranış gösterir. Uygulanan kuvvetin etkisiyle alt akma noktasından sonra malzemede kalıcı (plastik) bir şekil değişimi olur. Şayet akma noktasının altında bir gerilme değerinde test cihazı boşaltılırsa şekil değişimi kalıcı olmaz, bu duruma da elastik şekil değişimi denir. </a:t>
            </a:r>
          </a:p>
        </p:txBody>
      </p:sp>
      <p:pic>
        <p:nvPicPr>
          <p:cNvPr id="20483" name="Picture 2" descr="Çekme Testi Nedir ? | Çekme Testi Yapılışı | Metalurji &amp; Malzeme ..."/>
          <p:cNvPicPr>
            <a:picLocks noChangeAspect="1" noChangeArrowheads="1"/>
          </p:cNvPicPr>
          <p:nvPr/>
        </p:nvPicPr>
        <p:blipFill>
          <a:blip r:embed="rId2">
            <a:extLst>
              <a:ext uri="{28A0092B-C50C-407E-A947-70E740481C1C}">
                <a14:useLocalDpi xmlns:a14="http://schemas.microsoft.com/office/drawing/2010/main" val="0"/>
              </a:ext>
            </a:extLst>
          </a:blip>
          <a:srcRect r="6963"/>
          <a:stretch>
            <a:fillRect/>
          </a:stretch>
        </p:blipFill>
        <p:spPr bwMode="auto">
          <a:xfrm>
            <a:off x="1727200" y="620713"/>
            <a:ext cx="5292725"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8313" y="620713"/>
            <a:ext cx="8135937" cy="4062412"/>
          </a:xfrm>
          <a:prstGeom prst="rect">
            <a:avLst/>
          </a:prstGeom>
        </p:spPr>
        <p:txBody>
          <a:bodyPr>
            <a:spAutoFit/>
          </a:bodyPr>
          <a:lstStyle/>
          <a:p>
            <a:pPr eaLnBrk="1" hangingPunct="1">
              <a:defRPr/>
            </a:pPr>
            <a:endParaRPr lang="tr-TR" sz="2400" dirty="0">
              <a:solidFill>
                <a:srgbClr val="000000"/>
              </a:solidFill>
              <a:latin typeface="Wingdings" panose="05000000000000000000" pitchFamily="2" charset="2"/>
            </a:endParaRPr>
          </a:p>
          <a:p>
            <a:pPr marL="342900" indent="-34290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Akma noktası: </a:t>
            </a:r>
            <a:r>
              <a:rPr lang="tr-TR" sz="1800" dirty="0">
                <a:solidFill>
                  <a:srgbClr val="000000"/>
                </a:solidFill>
                <a:latin typeface="Calibri" panose="020F0502020204030204" pitchFamily="34" charset="0"/>
                <a:cs typeface="Calibri" panose="020F0502020204030204" pitchFamily="34" charset="0"/>
              </a:rPr>
              <a:t>Kalıcı şekil değişiminin başladığı gerilme değerine akma noktası ya da akma gerilmesi denir.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Çekme noktası: </a:t>
            </a:r>
            <a:r>
              <a:rPr lang="tr-TR" sz="1800" dirty="0">
                <a:solidFill>
                  <a:srgbClr val="000000"/>
                </a:solidFill>
                <a:latin typeface="Calibri" panose="020F0502020204030204" pitchFamily="34" charset="0"/>
                <a:cs typeface="Calibri" panose="020F0502020204030204" pitchFamily="34" charset="0"/>
              </a:rPr>
              <a:t>Çekme testi esnasında malzemeye uygulanan maksimum gerilme miktarıdır.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Elastik şekil değiştirme: </a:t>
            </a:r>
            <a:r>
              <a:rPr lang="tr-TR" sz="1800" dirty="0">
                <a:solidFill>
                  <a:srgbClr val="000000"/>
                </a:solidFill>
                <a:latin typeface="Calibri" panose="020F0502020204030204" pitchFamily="34" charset="0"/>
                <a:cs typeface="Calibri" panose="020F0502020204030204" pitchFamily="34" charset="0"/>
              </a:rPr>
              <a:t>Akma gerilmesi değerinin altındaki gerilme değerlerinde şekil değişimi kalıcı değildir. Burada oluşan şekil değişikliğine elastik şekil değişimi denir. </a:t>
            </a:r>
          </a:p>
          <a:p>
            <a:pPr marL="342900" indent="-342900" eaLnBrk="1" hangingPunct="1">
              <a:buFont typeface="Wingdings" panose="05000000000000000000" pitchFamily="2" charset="2"/>
              <a:buChar char="Ø"/>
              <a:defRPr/>
            </a:pPr>
            <a:endParaRPr lang="tr-TR" sz="1800" b="1" dirty="0">
              <a:solidFill>
                <a:srgbClr val="000000"/>
              </a:solidFill>
              <a:latin typeface="Calibri" panose="020F0502020204030204" pitchFamily="34" charset="0"/>
              <a:cs typeface="Calibri" panose="020F0502020204030204" pitchFamily="34" charset="0"/>
            </a:endParaRPr>
          </a:p>
          <a:p>
            <a:pPr marL="342900" indent="-34290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Plastik şekil değişimi: </a:t>
            </a:r>
            <a:r>
              <a:rPr lang="tr-TR" sz="1800" dirty="0">
                <a:solidFill>
                  <a:srgbClr val="000000"/>
                </a:solidFill>
                <a:latin typeface="Calibri" panose="020F0502020204030204" pitchFamily="34" charset="0"/>
                <a:cs typeface="Calibri" panose="020F0502020204030204" pitchFamily="34" charset="0"/>
              </a:rPr>
              <a:t>Akma noktasından sonra malzemede kristaller arası kayma oluşur, şekil değişimi artık kalıcıdır ve bu kalıcı şekil değişimine plastik şekil değişimi denir.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kdörtgen 1"/>
          <p:cNvSpPr>
            <a:spLocks noChangeArrowheads="1"/>
          </p:cNvSpPr>
          <p:nvPr/>
        </p:nvSpPr>
        <p:spPr bwMode="auto">
          <a:xfrm>
            <a:off x="1258888" y="620713"/>
            <a:ext cx="712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t>Yüzde Uzama ve Yüzde Kesit Daralması hesabı </a:t>
            </a:r>
            <a:endParaRPr lang="tr-TR" altLang="tr-TR" sz="2400">
              <a:latin typeface="Calibri" panose="020F0502020204030204" pitchFamily="34" charset="0"/>
              <a:cs typeface="Calibri" panose="020F0502020204030204" pitchFamily="34" charset="0"/>
            </a:endParaRPr>
          </a:p>
        </p:txBody>
      </p:sp>
      <p:sp>
        <p:nvSpPr>
          <p:cNvPr id="3" name="Dikdörtgen 2"/>
          <p:cNvSpPr/>
          <p:nvPr/>
        </p:nvSpPr>
        <p:spPr>
          <a:xfrm>
            <a:off x="107950" y="908050"/>
            <a:ext cx="8928100" cy="5632450"/>
          </a:xfrm>
          <a:prstGeom prst="rect">
            <a:avLst/>
          </a:prstGeom>
        </p:spPr>
        <p:txBody>
          <a:bodyPr>
            <a:spAutoFit/>
          </a:bodyPr>
          <a:lstStyle/>
          <a:p>
            <a:pPr>
              <a:defRPr/>
            </a:pPr>
            <a:endParaRPr lang="tr-TR" sz="1800" dirty="0">
              <a:solidFill>
                <a:srgbClr val="0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tr-TR" sz="1800" dirty="0">
                <a:solidFill>
                  <a:srgbClr val="000000"/>
                </a:solidFill>
                <a:latin typeface="Calibri" panose="020F0502020204030204" pitchFamily="34" charset="0"/>
                <a:cs typeface="Calibri" panose="020F0502020204030204" pitchFamily="34" charset="0"/>
              </a:rPr>
              <a:t> </a:t>
            </a:r>
            <a:r>
              <a:rPr lang="tr-TR" sz="1800" b="1" dirty="0">
                <a:solidFill>
                  <a:srgbClr val="000000"/>
                </a:solidFill>
                <a:latin typeface="Calibri" panose="020F0502020204030204" pitchFamily="34" charset="0"/>
                <a:cs typeface="Calibri" panose="020F0502020204030204" pitchFamily="34" charset="0"/>
              </a:rPr>
              <a:t>Yüzde uzama hesabı </a:t>
            </a:r>
            <a:endParaRPr lang="tr-TR" sz="1800" dirty="0">
              <a:solidFill>
                <a:srgbClr val="000000"/>
              </a:solidFill>
              <a:latin typeface="Calibri" panose="020F0502020204030204" pitchFamily="34" charset="0"/>
              <a:cs typeface="Calibri" panose="020F0502020204030204" pitchFamily="34" charset="0"/>
            </a:endParaRPr>
          </a:p>
          <a:p>
            <a:pPr>
              <a:defRPr/>
            </a:pPr>
            <a:r>
              <a:rPr lang="tr-TR" sz="1800" dirty="0">
                <a:solidFill>
                  <a:srgbClr val="000000"/>
                </a:solidFill>
                <a:latin typeface="Calibri" panose="020F0502020204030204" pitchFamily="34" charset="0"/>
                <a:cs typeface="Calibri" panose="020F0502020204030204" pitchFamily="34" charset="0"/>
              </a:rPr>
              <a:t>% uzama, malzemenin ilk boyu ile koptuktan sonraki son boyu arsındaki farkın ilk boya bölünmesi ve 100 ile çarpılmasıyla bulunur. </a:t>
            </a:r>
          </a:p>
          <a:p>
            <a:pPr>
              <a:defRPr/>
            </a:pPr>
            <a:endParaRPr lang="tr-TR" sz="1800" dirty="0">
              <a:solidFill>
                <a:srgbClr val="000000"/>
              </a:solidFill>
              <a:latin typeface="Calibri" panose="020F0502020204030204" pitchFamily="34" charset="0"/>
              <a:cs typeface="Calibri" panose="020F0502020204030204" pitchFamily="34" charset="0"/>
            </a:endParaRPr>
          </a:p>
          <a:p>
            <a:pPr>
              <a:defRPr/>
            </a:pPr>
            <a:endParaRPr lang="tr-TR" sz="1800" dirty="0">
              <a:solidFill>
                <a:srgbClr val="000000"/>
              </a:solidFill>
              <a:latin typeface="Calibri" panose="020F0502020204030204" pitchFamily="34" charset="0"/>
              <a:cs typeface="Calibri" panose="020F0502020204030204" pitchFamily="34" charset="0"/>
            </a:endParaRPr>
          </a:p>
          <a:p>
            <a:pPr>
              <a:defRPr/>
            </a:pPr>
            <a:endParaRPr lang="tr-TR" sz="1800" dirty="0">
              <a:solidFill>
                <a:srgbClr val="000000"/>
              </a:solidFill>
              <a:latin typeface="Calibri" panose="020F0502020204030204" pitchFamily="34" charset="0"/>
              <a:cs typeface="Calibri" panose="020F0502020204030204" pitchFamily="34" charset="0"/>
            </a:endParaRPr>
          </a:p>
          <a:p>
            <a:pPr>
              <a:defRPr/>
            </a:pPr>
            <a:endParaRPr lang="tr-TR" sz="1800" dirty="0">
              <a:solidFill>
                <a:srgbClr val="0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endParaRPr lang="tr-TR" sz="18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tr-TR" sz="1800" b="1" dirty="0">
                <a:latin typeface="Calibri" panose="020F0502020204030204" pitchFamily="34" charset="0"/>
                <a:cs typeface="Calibri" panose="020F0502020204030204" pitchFamily="34" charset="0"/>
              </a:rPr>
              <a:t>Yüzde kesit daralması hesabı </a:t>
            </a:r>
            <a:endParaRPr lang="tr-TR" sz="1800" dirty="0">
              <a:latin typeface="Calibri" panose="020F0502020204030204" pitchFamily="34" charset="0"/>
              <a:cs typeface="Calibri" panose="020F0502020204030204" pitchFamily="34" charset="0"/>
            </a:endParaRPr>
          </a:p>
          <a:p>
            <a:pPr>
              <a:defRPr/>
            </a:pPr>
            <a:endParaRPr lang="tr-TR" sz="1800" dirty="0">
              <a:latin typeface="Calibri" panose="020F0502020204030204" pitchFamily="34" charset="0"/>
              <a:cs typeface="Calibri" panose="020F0502020204030204" pitchFamily="34" charset="0"/>
            </a:endParaRPr>
          </a:p>
          <a:p>
            <a:pPr>
              <a:defRPr/>
            </a:pPr>
            <a:r>
              <a:rPr lang="tr-TR" sz="1800" dirty="0">
                <a:latin typeface="Calibri" panose="020F0502020204030204" pitchFamily="34" charset="0"/>
                <a:cs typeface="Calibri" panose="020F0502020204030204" pitchFamily="34" charset="0"/>
              </a:rPr>
              <a:t>% kesit daralması ise ilk kesit alanı ile ulaşılan en ince kesit alanı farkının ilk kesit alanına oranı olarak ifade edilir. Aşağıda verilen bağıntı ile hesaplanmaktadır. </a:t>
            </a:r>
          </a:p>
          <a:p>
            <a:pPr>
              <a:defRPr/>
            </a:pPr>
            <a:endParaRPr lang="tr-TR" sz="1800" dirty="0">
              <a:latin typeface="Calibri" panose="020F0502020204030204" pitchFamily="34" charset="0"/>
              <a:cs typeface="Calibri" panose="020F0502020204030204" pitchFamily="34" charset="0"/>
            </a:endParaRPr>
          </a:p>
          <a:p>
            <a:pPr>
              <a:defRPr/>
            </a:pPr>
            <a:endParaRPr lang="tr-TR" sz="1800" dirty="0">
              <a:latin typeface="Calibri" panose="020F0502020204030204" pitchFamily="34" charset="0"/>
              <a:cs typeface="Calibri" panose="020F0502020204030204" pitchFamily="34" charset="0"/>
            </a:endParaRPr>
          </a:p>
          <a:p>
            <a:pPr>
              <a:defRPr/>
            </a:pPr>
            <a:endParaRPr lang="tr-TR" sz="1800" dirty="0">
              <a:latin typeface="Calibri" panose="020F0502020204030204" pitchFamily="34" charset="0"/>
              <a:cs typeface="Calibri" panose="020F0502020204030204" pitchFamily="34" charset="0"/>
            </a:endParaRPr>
          </a:p>
          <a:p>
            <a:pPr>
              <a:defRPr/>
            </a:pPr>
            <a:endParaRPr lang="tr-TR" sz="1800" dirty="0">
              <a:latin typeface="Calibri" panose="020F0502020204030204" pitchFamily="34" charset="0"/>
              <a:cs typeface="Calibri" panose="020F0502020204030204" pitchFamily="34" charset="0"/>
            </a:endParaRPr>
          </a:p>
          <a:p>
            <a:pPr>
              <a:defRPr/>
            </a:pPr>
            <a:endParaRPr lang="tr-TR" sz="1800" dirty="0">
              <a:latin typeface="Calibri" panose="020F0502020204030204" pitchFamily="34" charset="0"/>
              <a:cs typeface="Calibri" panose="020F0502020204030204" pitchFamily="34" charset="0"/>
            </a:endParaRPr>
          </a:p>
          <a:p>
            <a:pPr>
              <a:defRPr/>
            </a:pPr>
            <a:r>
              <a:rPr lang="tr-TR" sz="1800" dirty="0">
                <a:latin typeface="Calibri" panose="020F0502020204030204" pitchFamily="34" charset="0"/>
                <a:cs typeface="Calibri" panose="020F0502020204030204" pitchFamily="34" charset="0"/>
              </a:rPr>
              <a:t>% uzama ve % kesit daralması </a:t>
            </a:r>
            <a:r>
              <a:rPr lang="tr-TR" sz="1800" dirty="0" err="1">
                <a:latin typeface="Calibri" panose="020F0502020204030204" pitchFamily="34" charset="0"/>
                <a:cs typeface="Calibri" panose="020F0502020204030204" pitchFamily="34" charset="0"/>
              </a:rPr>
              <a:t>birimsizdir</a:t>
            </a:r>
            <a:r>
              <a:rPr lang="tr-TR" sz="1800" dirty="0">
                <a:latin typeface="Calibri" panose="020F0502020204030204" pitchFamily="34" charset="0"/>
                <a:cs typeface="Calibri" panose="020F0502020204030204" pitchFamily="34" charset="0"/>
              </a:rPr>
              <a:t>. Bir malzemenin şekillendirilebilme özelliğini ifade eder. Bu değerler ne kadar büyükse malzeme o kadar biçimlendirmeye elverişli ve yumuşaktır. </a:t>
            </a:r>
          </a:p>
        </p:txBody>
      </p:sp>
      <p:pic>
        <p:nvPicPr>
          <p:cNvPr id="22532"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05038"/>
            <a:ext cx="6515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4724400"/>
            <a:ext cx="65246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a:spLocks noChangeArrowheads="1"/>
          </p:cNvSpPr>
          <p:nvPr/>
        </p:nvSpPr>
        <p:spPr bwMode="auto">
          <a:xfrm>
            <a:off x="4211638" y="476250"/>
            <a:ext cx="849312" cy="381000"/>
          </a:xfrm>
          <a:prstGeom prst="rect">
            <a:avLst/>
          </a:prstGeom>
          <a:solidFill>
            <a:srgbClr val="FFE7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r>
              <a:rPr lang="tr-TR" altLang="tr-TR" sz="1800" b="1">
                <a:latin typeface="Calibri" panose="020F0502020204030204" pitchFamily="34" charset="0"/>
              </a:rPr>
              <a:t>Örnek</a:t>
            </a:r>
          </a:p>
        </p:txBody>
      </p:sp>
      <p:sp>
        <p:nvSpPr>
          <p:cNvPr id="3" name="Dikdörtgen 2"/>
          <p:cNvSpPr>
            <a:spLocks noChangeArrowheads="1"/>
          </p:cNvSpPr>
          <p:nvPr/>
        </p:nvSpPr>
        <p:spPr bwMode="auto">
          <a:xfrm>
            <a:off x="250825" y="831850"/>
            <a:ext cx="8770938"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tr-TR" altLang="tr-TR" sz="1800">
                <a:latin typeface="Calibri" panose="020F0502020204030204" pitchFamily="34" charset="0"/>
              </a:rPr>
              <a:t>İçi boş alüminyum tüp şeklindeki kısa bir direk 240 kN’luk bir basınç yükünü taşımaktadır. Tüpün iç ve dış çapları sırasıyla </a:t>
            </a:r>
            <a:r>
              <a:rPr lang="tr-TR" altLang="tr-TR" sz="1800" i="1">
                <a:latin typeface="Calibri" panose="020F0502020204030204" pitchFamily="34" charset="0"/>
              </a:rPr>
              <a:t>d</a:t>
            </a:r>
            <a:r>
              <a:rPr lang="tr-TR" altLang="tr-TR" sz="1800">
                <a:latin typeface="Calibri" panose="020F0502020204030204" pitchFamily="34" charset="0"/>
              </a:rPr>
              <a:t>1 = 90 mm ve </a:t>
            </a:r>
            <a:r>
              <a:rPr lang="tr-TR" altLang="tr-TR" sz="1800" i="1">
                <a:latin typeface="Calibri" panose="020F0502020204030204" pitchFamily="34" charset="0"/>
              </a:rPr>
              <a:t>d</a:t>
            </a:r>
            <a:r>
              <a:rPr lang="tr-TR" altLang="tr-TR" sz="1800">
                <a:latin typeface="Calibri" panose="020F0502020204030204" pitchFamily="34" charset="0"/>
              </a:rPr>
              <a:t>2 = 130 mm, boyu ise 1 m’dir. Yük nedeni ile direğin kısalması 0.55 mm olarak ölçülmüştür. Direkteki basınç gerilmesini ve şekil değiştirmesini bulunuz. (Direğin kendi ağırlığını ihmal ediniz ve uygulanan yük altında burkulmadığını varsayınız.)</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982913"/>
            <a:ext cx="222408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133600"/>
            <a:ext cx="56705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29075" y="836613"/>
            <a:ext cx="1008063" cy="431800"/>
          </a:xfrm>
        </p:spPr>
        <p:txBody>
          <a:bodyPr/>
          <a:lstStyle/>
          <a:p>
            <a:pPr eaLnBrk="1" hangingPunct="1"/>
            <a:r>
              <a:rPr lang="tr-TR" altLang="tr-TR" sz="2400" b="1">
                <a:latin typeface="Calibri" panose="020F0502020204030204" pitchFamily="34" charset="0"/>
                <a:cs typeface="Calibri" panose="020F0502020204030204" pitchFamily="34" charset="0"/>
              </a:rPr>
              <a:t>GİRİŞ</a:t>
            </a:r>
            <a:endParaRPr lang="tr-TR" altLang="tr-TR" sz="2800" b="1">
              <a:latin typeface="Calibri" panose="020F0502020204030204" pitchFamily="34" charset="0"/>
              <a:cs typeface="Calibri" panose="020F0502020204030204" pitchFamily="34" charset="0"/>
            </a:endParaRPr>
          </a:p>
        </p:txBody>
      </p:sp>
      <p:sp>
        <p:nvSpPr>
          <p:cNvPr id="5123" name="Rectangle 3"/>
          <p:cNvSpPr>
            <a:spLocks noGrp="1" noChangeArrowheads="1"/>
          </p:cNvSpPr>
          <p:nvPr>
            <p:ph type="body" idx="1"/>
          </p:nvPr>
        </p:nvSpPr>
        <p:spPr>
          <a:xfrm>
            <a:off x="-3175" y="1484313"/>
            <a:ext cx="9074150" cy="5183187"/>
          </a:xfrm>
        </p:spPr>
        <p:txBody>
          <a:bodyPr/>
          <a:lstStyle/>
          <a:p>
            <a:pPr eaLnBrk="1" hangingPunct="1">
              <a:lnSpc>
                <a:spcPct val="80000"/>
              </a:lnSpc>
              <a:buFont typeface="Wingdings" panose="05000000000000000000" pitchFamily="2" charset="2"/>
              <a:buNone/>
            </a:pPr>
            <a:r>
              <a:rPr lang="tr-TR" altLang="tr-TR" sz="2000" dirty="0">
                <a:latin typeface="Calibri" panose="020F0502020204030204" pitchFamily="34" charset="0"/>
                <a:cs typeface="Calibri" panose="020F0502020204030204" pitchFamily="34" charset="0"/>
              </a:rPr>
              <a:t>	</a:t>
            </a:r>
            <a:r>
              <a:rPr lang="tr-TR" altLang="tr-TR" sz="1800" dirty="0">
                <a:latin typeface="Calibri" panose="020F0502020204030204" pitchFamily="34" charset="0"/>
                <a:cs typeface="Calibri" panose="020F0502020204030204" pitchFamily="34" charset="0"/>
              </a:rPr>
              <a:t>Günümüzde teknolojinin hızla gelişmesi bütün sektörlere yansımaktadır. Makine imalatı sektöründeki gelişmeler beraberinde kalite kontrol ve test cihazlarının da yenilenmesini getirmiştir. </a:t>
            </a:r>
          </a:p>
          <a:p>
            <a:pPr eaLnBrk="1" hangingPunct="1">
              <a:lnSpc>
                <a:spcPct val="80000"/>
              </a:lnSpc>
              <a:buFont typeface="Wingdings" panose="05000000000000000000" pitchFamily="2" charset="2"/>
              <a:buNone/>
            </a:pPr>
            <a:endParaRPr lang="tr-TR" altLang="tr-TR" sz="1800"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pPr>
            <a:r>
              <a:rPr lang="tr-TR" altLang="tr-TR" sz="1800" dirty="0">
                <a:latin typeface="Calibri" panose="020F0502020204030204" pitchFamily="34" charset="0"/>
                <a:cs typeface="Calibri" panose="020F0502020204030204" pitchFamily="34" charset="0"/>
              </a:rPr>
              <a:t>	Geçmiş yıllarda sadece büyük şirketlerin yurtdışına ihracat yapabilecek güçte olmaları nedeniyle sınırlı olan kalite kontrol birimleri; dünyada değişen siyasal-sosyal ve ekonomik nedenlerden ötürü günümüzde orta ölçekli işletmelerin de yurt dışına ürünlerini satabilmesini sağlamıştır. </a:t>
            </a:r>
          </a:p>
          <a:p>
            <a:pPr eaLnBrk="1" hangingPunct="1">
              <a:lnSpc>
                <a:spcPct val="80000"/>
              </a:lnSpc>
              <a:buFont typeface="Wingdings" panose="05000000000000000000" pitchFamily="2" charset="2"/>
              <a:buNone/>
            </a:pPr>
            <a:endParaRPr lang="tr-TR" altLang="tr-TR" sz="1800"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pPr>
            <a:r>
              <a:rPr lang="tr-TR" altLang="tr-TR" sz="1800" dirty="0">
                <a:latin typeface="Calibri" panose="020F0502020204030204" pitchFamily="34" charset="0"/>
                <a:cs typeface="Calibri" panose="020F0502020204030204" pitchFamily="34" charset="0"/>
              </a:rPr>
              <a:t>	AB’ye bağlı ülkelerin uygulamış oldukları sıkı “ kalite kontrol” denetiminden geçebilmek ve ürünlerini pazarlayabilmek için Türk sanayicileri de artık kalite kontrole gereken önemi vermek zorundadırlar.</a:t>
            </a:r>
          </a:p>
          <a:p>
            <a:pPr eaLnBrk="1" hangingPunct="1">
              <a:lnSpc>
                <a:spcPct val="80000"/>
              </a:lnSpc>
              <a:buFont typeface="Wingdings" panose="05000000000000000000" pitchFamily="2" charset="2"/>
              <a:buNone/>
            </a:pPr>
            <a:endParaRPr lang="tr-TR" altLang="tr-TR" sz="1800" dirty="0">
              <a:latin typeface="Calibri" panose="020F0502020204030204" pitchFamily="34" charset="0"/>
              <a:cs typeface="Calibri" panose="020F0502020204030204" pitchFamily="34" charset="0"/>
            </a:endParaRPr>
          </a:p>
          <a:p>
            <a:pPr eaLnBrk="1" hangingPunct="1">
              <a:lnSpc>
                <a:spcPct val="80000"/>
              </a:lnSpc>
              <a:buFont typeface="Wingdings" panose="05000000000000000000" pitchFamily="2" charset="2"/>
              <a:buNone/>
            </a:pPr>
            <a:r>
              <a:rPr lang="tr-TR" altLang="tr-TR" sz="1800" dirty="0">
                <a:latin typeface="Calibri" panose="020F0502020204030204" pitchFamily="34" charset="0"/>
                <a:cs typeface="Calibri" panose="020F0502020204030204" pitchFamily="34" charset="0"/>
              </a:rPr>
              <a:t>	Türkiye’de malzeme muayenesi konusunda AB’ye bağlı ülkelerin kalite kuruluşlarından yeterlilik belgesi alan kuruluşlar </a:t>
            </a:r>
            <a:r>
              <a:rPr lang="tr-TR" altLang="tr-TR" sz="1800" b="1" dirty="0">
                <a:solidFill>
                  <a:srgbClr val="FF0000"/>
                </a:solidFill>
                <a:latin typeface="Calibri" panose="020F0502020204030204" pitchFamily="34" charset="0"/>
                <a:cs typeface="Calibri" panose="020F0502020204030204" pitchFamily="34" charset="0"/>
              </a:rPr>
              <a:t>Türk Standartları Enstitüsü ( TSE) </a:t>
            </a:r>
            <a:r>
              <a:rPr lang="tr-TR" altLang="tr-TR" sz="1800" dirty="0">
                <a:latin typeface="Calibri" panose="020F0502020204030204" pitchFamily="34" charset="0"/>
                <a:cs typeface="Calibri" panose="020F0502020204030204" pitchFamily="34" charset="0"/>
              </a:rPr>
              <a:t>ve</a:t>
            </a:r>
            <a:r>
              <a:rPr lang="tr-TR" altLang="tr-TR" sz="1800" b="1" dirty="0">
                <a:latin typeface="Calibri" panose="020F0502020204030204" pitchFamily="34" charset="0"/>
                <a:cs typeface="Calibri" panose="020F0502020204030204" pitchFamily="34" charset="0"/>
              </a:rPr>
              <a:t> </a:t>
            </a:r>
            <a:r>
              <a:rPr lang="tr-TR" altLang="tr-TR" sz="1800" b="1" dirty="0">
                <a:solidFill>
                  <a:srgbClr val="FF0000"/>
                </a:solidFill>
                <a:latin typeface="Calibri" panose="020F0502020204030204" pitchFamily="34" charset="0"/>
                <a:cs typeface="Calibri" panose="020F0502020204030204" pitchFamily="34" charset="0"/>
              </a:rPr>
              <a:t>akredite olan üniversite araştırma laboratuvarlarıdır</a:t>
            </a:r>
            <a:r>
              <a:rPr lang="tr-TR" altLang="tr-TR" sz="1800" dirty="0">
                <a:latin typeface="Calibri" panose="020F0502020204030204" pitchFamily="34" charset="0"/>
                <a:cs typeface="Calibri" panose="020F050202020403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75" y="823913"/>
            <a:ext cx="78676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96975"/>
            <a:ext cx="6643687"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543050"/>
            <a:ext cx="77533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04850"/>
            <a:ext cx="5943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78771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76700"/>
            <a:ext cx="56340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3783013"/>
            <a:ext cx="239077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81050"/>
            <a:ext cx="76866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45370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852738"/>
            <a:ext cx="41751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20713"/>
            <a:ext cx="75612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3475038"/>
            <a:ext cx="45148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41625"/>
            <a:ext cx="2735262"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92150"/>
            <a:ext cx="727392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586288"/>
            <a:ext cx="74199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kdörtgen 1"/>
          <p:cNvSpPr>
            <a:spLocks noChangeArrowheads="1"/>
          </p:cNvSpPr>
          <p:nvPr/>
        </p:nvSpPr>
        <p:spPr bwMode="auto">
          <a:xfrm>
            <a:off x="250825" y="1114425"/>
            <a:ext cx="8642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Kaliteli üretim yapmanın ön şartı, müşteri ihtiyaçlarına cevap verecek nitelikte üretim yapmaktır. Bunun gerçekleşmesi, ham malzeme alımından, yapılmış ürünün teslimine kadar geçen çalışmalarda, malzemenin gerekli kontrollerinin yapılmasına bağlıdır. Bundan ötürü, malzeme muayene safhaları ham malzemenin işleme özellikleri ve mamul parçaların muayenesi şeklinde sınıflandırılmıştır. </a:t>
            </a:r>
            <a:endParaRPr lang="tr-TR" altLang="tr-TR" sz="1800">
              <a:latin typeface="Calibri" panose="020F0502020204030204" pitchFamily="34" charset="0"/>
              <a:cs typeface="Calibri" panose="020F0502020204030204" pitchFamily="34" charset="0"/>
            </a:endParaRPr>
          </a:p>
        </p:txBody>
      </p:sp>
      <p:sp>
        <p:nvSpPr>
          <p:cNvPr id="32771" name="Dikdörtgen 2"/>
          <p:cNvSpPr>
            <a:spLocks noChangeArrowheads="1"/>
          </p:cNvSpPr>
          <p:nvPr/>
        </p:nvSpPr>
        <p:spPr bwMode="auto">
          <a:xfrm>
            <a:off x="2700338" y="652463"/>
            <a:ext cx="388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solidFill>
                  <a:srgbClr val="000000"/>
                </a:solidFill>
                <a:latin typeface="Calibri" panose="020F0502020204030204" pitchFamily="34" charset="0"/>
                <a:cs typeface="Calibri" panose="020F0502020204030204" pitchFamily="34" charset="0"/>
              </a:rPr>
              <a:t>Malzeme Muayene Safhaları </a:t>
            </a:r>
            <a:endParaRPr lang="tr-TR" altLang="tr-TR" sz="2400">
              <a:solidFill>
                <a:srgbClr val="000000"/>
              </a:solidFill>
              <a:latin typeface="Calibri" panose="020F0502020204030204" pitchFamily="34" charset="0"/>
              <a:cs typeface="Calibri" panose="020F0502020204030204" pitchFamily="34" charset="0"/>
            </a:endParaRPr>
          </a:p>
        </p:txBody>
      </p:sp>
      <p:sp>
        <p:nvSpPr>
          <p:cNvPr id="32772" name="Dikdörtgen 3"/>
          <p:cNvSpPr>
            <a:spLocks noChangeArrowheads="1"/>
          </p:cNvSpPr>
          <p:nvPr/>
        </p:nvSpPr>
        <p:spPr bwMode="auto">
          <a:xfrm>
            <a:off x="250825" y="2420938"/>
            <a:ext cx="864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endParaRPr lang="tr-TR" altLang="tr-TR" sz="1800">
              <a:latin typeface="Calibri" panose="020F0502020204030204" pitchFamily="34" charset="0"/>
              <a:cs typeface="Calibri" panose="020F0502020204030204" pitchFamily="34" charset="0"/>
            </a:endParaRPr>
          </a:p>
          <a:p>
            <a:pPr eaLnBrk="1" hangingPunct="1">
              <a:spcBef>
                <a:spcPct val="0"/>
              </a:spcBef>
              <a:buClrTx/>
              <a:buSzTx/>
              <a:buFontTx/>
              <a:buNone/>
            </a:pPr>
            <a:endParaRPr lang="tr-TR" altLang="tr-TR" sz="1800">
              <a:latin typeface="Calibri" panose="020F0502020204030204" pitchFamily="34" charset="0"/>
              <a:cs typeface="Calibri" panose="020F0502020204030204" pitchFamily="34" charset="0"/>
            </a:endParaRPr>
          </a:p>
        </p:txBody>
      </p:sp>
      <p:pic>
        <p:nvPicPr>
          <p:cNvPr id="32773"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822575"/>
            <a:ext cx="5329237"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8313" y="1052513"/>
            <a:ext cx="8351837" cy="5356225"/>
          </a:xfrm>
          <a:prstGeom prst="rect">
            <a:avLst/>
          </a:prstGeom>
        </p:spPr>
        <p:txBody>
          <a:bodyPr>
            <a:spAutoFit/>
          </a:bodyPr>
          <a:lstStyle/>
          <a:p>
            <a:pPr marL="285750" indent="-285750" eaLnBrk="1" hangingPunct="1">
              <a:buFont typeface="Wingdings" panose="05000000000000000000" pitchFamily="2" charset="2"/>
              <a:buChar char="Ø"/>
              <a:defRPr/>
            </a:pPr>
            <a:r>
              <a:rPr lang="tr-TR" sz="1800" b="1" dirty="0">
                <a:solidFill>
                  <a:srgbClr val="000000"/>
                </a:solidFill>
                <a:latin typeface="Calibri" panose="020F0502020204030204" pitchFamily="34" charset="0"/>
                <a:cs typeface="Calibri" panose="020F0502020204030204" pitchFamily="34" charset="0"/>
              </a:rPr>
              <a:t>Ham malzemenin muayenesi </a:t>
            </a:r>
            <a:endParaRPr lang="tr-TR" sz="1800" dirty="0">
              <a:solidFill>
                <a:srgbClr val="000000"/>
              </a:solidFill>
              <a:latin typeface="Calibri" panose="020F0502020204030204" pitchFamily="34" charset="0"/>
              <a:cs typeface="Calibri" panose="020F0502020204030204" pitchFamily="34" charset="0"/>
            </a:endParaRPr>
          </a:p>
          <a:p>
            <a:pPr eaLnBrk="1" hangingPunct="1">
              <a:defRPr/>
            </a:pPr>
            <a:r>
              <a:rPr lang="tr-TR" sz="1800" dirty="0">
                <a:solidFill>
                  <a:srgbClr val="000000"/>
                </a:solidFill>
                <a:latin typeface="Calibri" panose="020F0502020204030204" pitchFamily="34" charset="0"/>
                <a:cs typeface="Calibri" panose="020F0502020204030204" pitchFamily="34" charset="0"/>
              </a:rPr>
              <a:t>Malzeme muayenesinin amaçlarından biri malzemenin garanti edilmiş özelliklere sahip olup olmadığının kontrolüdür. Bu amacın gerçekleşmesi için malzemeler, ham hâldeyken muayene edilir. Böylece malzemede, üreticisi </a:t>
            </a:r>
            <a:r>
              <a:rPr lang="tr-TR" sz="1800" dirty="0" err="1">
                <a:solidFill>
                  <a:srgbClr val="000000"/>
                </a:solidFill>
                <a:latin typeface="Calibri" panose="020F0502020204030204" pitchFamily="34" charset="0"/>
                <a:cs typeface="Calibri" panose="020F0502020204030204" pitchFamily="34" charset="0"/>
              </a:rPr>
              <a:t>firmalann</a:t>
            </a:r>
            <a:r>
              <a:rPr lang="tr-TR" sz="1800" dirty="0">
                <a:solidFill>
                  <a:srgbClr val="000000"/>
                </a:solidFill>
                <a:latin typeface="Calibri" panose="020F0502020204030204" pitchFamily="34" charset="0"/>
                <a:cs typeface="Calibri" panose="020F0502020204030204" pitchFamily="34" charset="0"/>
              </a:rPr>
              <a:t> garanti ettiği özelliklerin var olup olmadığı test edilmiş olur. Malzeme gerekli şartları taşıyor ise üretimde kullanılır. </a:t>
            </a:r>
          </a:p>
          <a:p>
            <a:pPr marL="285750" indent="-285750" eaLnBrk="1" hangingPunct="1">
              <a:buFont typeface="Wingdings" panose="05000000000000000000" pitchFamily="2" charset="2"/>
              <a:buChar char="Ø"/>
              <a:defRPr/>
            </a:pPr>
            <a:endParaRPr lang="tr-TR" sz="1800" b="1" dirty="0">
              <a:latin typeface="Calibri" panose="020F0502020204030204" pitchFamily="34" charset="0"/>
              <a:cs typeface="Calibri" panose="020F0502020204030204" pitchFamily="34" charset="0"/>
            </a:endParaRPr>
          </a:p>
          <a:p>
            <a:pPr marL="285750" indent="-285750" eaLnBrk="1" hangingPunct="1">
              <a:buFont typeface="Wingdings" panose="05000000000000000000" pitchFamily="2" charset="2"/>
              <a:buChar char="Ø"/>
              <a:defRPr/>
            </a:pPr>
            <a:r>
              <a:rPr lang="tr-TR" sz="1800" b="1" dirty="0">
                <a:latin typeface="Calibri" panose="020F0502020204030204" pitchFamily="34" charset="0"/>
                <a:cs typeface="Calibri" panose="020F0502020204030204" pitchFamily="34" charset="0"/>
              </a:rPr>
              <a:t>İşleme özelliklerinin muayenesi (Teknolojik muayene) </a:t>
            </a:r>
            <a:endParaRPr lang="tr-TR" sz="1800" dirty="0">
              <a:latin typeface="Calibri" panose="020F0502020204030204" pitchFamily="34" charset="0"/>
              <a:cs typeface="Calibri" panose="020F0502020204030204" pitchFamily="34" charset="0"/>
            </a:endParaRPr>
          </a:p>
          <a:p>
            <a:pPr eaLnBrk="1" hangingPunct="1">
              <a:defRPr/>
            </a:pPr>
            <a:r>
              <a:rPr lang="tr-TR" sz="1800" dirty="0">
                <a:latin typeface="Calibri" panose="020F0502020204030204" pitchFamily="34" charset="0"/>
                <a:cs typeface="Calibri" panose="020F0502020204030204" pitchFamily="34" charset="0"/>
              </a:rPr>
              <a:t>Bu grup içinde toplanan muayeneler ile, işleme özellikleri taklit edilerek malzemenin ya da yarı mamulün işlemlere çatlamadan dayanabilmesi tespit edilir. Genellikle basit uzunluk ölçüsü dışında ölçme yapılmaz. Teknolojik muayeneler, katlama deneyi, sac ve bantların çökertme deneyi ve alından su verme (</a:t>
            </a:r>
            <a:r>
              <a:rPr lang="tr-TR" sz="1800" dirty="0" err="1">
                <a:latin typeface="Calibri" panose="020F0502020204030204" pitchFamily="34" charset="0"/>
                <a:cs typeface="Calibri" panose="020F0502020204030204" pitchFamily="34" charset="0"/>
              </a:rPr>
              <a:t>Jominy</a:t>
            </a:r>
            <a:r>
              <a:rPr lang="tr-TR" sz="1800" dirty="0">
                <a:latin typeface="Calibri" panose="020F0502020204030204" pitchFamily="34" charset="0"/>
                <a:cs typeface="Calibri" panose="020F0502020204030204" pitchFamily="34" charset="0"/>
              </a:rPr>
              <a:t>) deneyidir. </a:t>
            </a:r>
          </a:p>
          <a:p>
            <a:pPr eaLnBrk="1" hangingPunct="1">
              <a:defRPr/>
            </a:pPr>
            <a:endParaRPr lang="tr-TR" sz="1800" dirty="0">
              <a:latin typeface="Calibri" panose="020F0502020204030204" pitchFamily="34" charset="0"/>
              <a:cs typeface="Calibri" panose="020F0502020204030204" pitchFamily="34" charset="0"/>
            </a:endParaRPr>
          </a:p>
          <a:p>
            <a:pPr marL="285750" indent="-285750" eaLnBrk="1" hangingPunct="1">
              <a:buFont typeface="Wingdings" panose="05000000000000000000" pitchFamily="2" charset="2"/>
              <a:buChar char="Ø"/>
              <a:defRPr/>
            </a:pPr>
            <a:r>
              <a:rPr lang="tr-TR" sz="1800" b="1" dirty="0">
                <a:latin typeface="Calibri" panose="020F0502020204030204" pitchFamily="34" charset="0"/>
                <a:cs typeface="Calibri" panose="020F0502020204030204" pitchFamily="34" charset="0"/>
              </a:rPr>
              <a:t>Mamul Parçaların Muayenesi </a:t>
            </a:r>
            <a:endParaRPr lang="tr-TR" sz="1800" dirty="0">
              <a:latin typeface="Calibri" panose="020F0502020204030204" pitchFamily="34" charset="0"/>
              <a:cs typeface="Calibri" panose="020F0502020204030204" pitchFamily="34" charset="0"/>
            </a:endParaRPr>
          </a:p>
          <a:p>
            <a:pPr eaLnBrk="1" hangingPunct="1">
              <a:defRPr/>
            </a:pPr>
            <a:r>
              <a:rPr lang="tr-TR" sz="1800" dirty="0">
                <a:latin typeface="Calibri" panose="020F0502020204030204" pitchFamily="34" charset="0"/>
                <a:cs typeface="Calibri" panose="020F0502020204030204" pitchFamily="34" charset="0"/>
              </a:rPr>
              <a:t>Malzeme muayenesinin amacı hatalı ham döküm ya da dövme parçaların ve yan mamulleri yerine montaj edilmeden önce ayırmaktır. Her ne kadar malzeme işlenmeden önce çeşitli muayene safhalarından geçiriliyorsa da işlemler esnasında meydana gelecek olan hataların tespiti için mamul malzemenin muayenesi de gerekir. Bunların yanında ayrıca, hatalı ısıl işlem (yanlış sertleştirme derinliği) gibi hatalar da görülür. Mamul parçaların muayenesi, öncelikli olarak tahribatsız yöntemlerden biri seçilerek yapılır. </a:t>
            </a:r>
          </a:p>
        </p:txBody>
      </p:sp>
      <p:sp>
        <p:nvSpPr>
          <p:cNvPr id="33795" name="Dikdörtgen 2"/>
          <p:cNvSpPr>
            <a:spLocks noChangeArrowheads="1"/>
          </p:cNvSpPr>
          <p:nvPr/>
        </p:nvSpPr>
        <p:spPr bwMode="auto">
          <a:xfrm>
            <a:off x="2700338" y="652463"/>
            <a:ext cx="388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solidFill>
                  <a:srgbClr val="000000"/>
                </a:solidFill>
                <a:latin typeface="Calibri" panose="020F0502020204030204" pitchFamily="34" charset="0"/>
                <a:cs typeface="Calibri" panose="020F0502020204030204" pitchFamily="34" charset="0"/>
              </a:rPr>
              <a:t>Malzeme Muayene Safhaları </a:t>
            </a:r>
            <a:endParaRPr lang="tr-TR" altLang="tr-TR" sz="240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813" y="479425"/>
            <a:ext cx="7416800" cy="2308225"/>
          </a:xfrm>
          <a:prstGeom prst="rect">
            <a:avLst/>
          </a:prstGeom>
        </p:spPr>
        <p:txBody>
          <a:bodyPr>
            <a:spAutoFit/>
          </a:bodyPr>
          <a:lstStyle/>
          <a:p>
            <a:pPr algn="ctr" eaLnBrk="1" hangingPunct="1">
              <a:defRPr/>
            </a:pPr>
            <a:r>
              <a:rPr lang="tr-TR" sz="1800" b="1" dirty="0">
                <a:solidFill>
                  <a:schemeClr val="accent6">
                    <a:lumMod val="75000"/>
                  </a:schemeClr>
                </a:solidFill>
                <a:latin typeface="Calibri" panose="020F0502020204030204" pitchFamily="34" charset="0"/>
                <a:cs typeface="Calibri" panose="020F0502020204030204" pitchFamily="34" charset="0"/>
                <a:hlinkClick r:id="rId3" tooltip="Bu link yeni bir pencerede açılacaktır"/>
              </a:rPr>
              <a:t>ISO - Uluslararası Standardizasyon Kuruluşu</a:t>
            </a:r>
            <a:r>
              <a:rPr lang="tr-TR" sz="1800" b="1" dirty="0">
                <a:solidFill>
                  <a:schemeClr val="accent6">
                    <a:lumMod val="75000"/>
                  </a:schemeClr>
                </a:solidFill>
                <a:latin typeface="Calibri" panose="020F0502020204030204" pitchFamily="34" charset="0"/>
                <a:cs typeface="Calibri" panose="020F0502020204030204" pitchFamily="34" charset="0"/>
              </a:rPr>
              <a:t> (International </a:t>
            </a:r>
            <a:r>
              <a:rPr lang="tr-TR" sz="1800" b="1" dirty="0" err="1">
                <a:solidFill>
                  <a:schemeClr val="accent6">
                    <a:lumMod val="75000"/>
                  </a:schemeClr>
                </a:solidFill>
                <a:latin typeface="Calibri" panose="020F0502020204030204" pitchFamily="34" charset="0"/>
                <a:cs typeface="Calibri" panose="020F0502020204030204" pitchFamily="34" charset="0"/>
              </a:rPr>
              <a:t>Organization</a:t>
            </a:r>
            <a:r>
              <a:rPr lang="tr-TR" sz="1800" b="1" dirty="0">
                <a:solidFill>
                  <a:schemeClr val="accent6">
                    <a:lumMod val="75000"/>
                  </a:schemeClr>
                </a:solidFill>
                <a:latin typeface="Calibri" panose="020F0502020204030204" pitchFamily="34" charset="0"/>
                <a:cs typeface="Calibri" panose="020F0502020204030204" pitchFamily="34" charset="0"/>
              </a:rPr>
              <a:t> </a:t>
            </a:r>
            <a:r>
              <a:rPr lang="tr-TR" sz="1800" b="1" dirty="0" err="1">
                <a:solidFill>
                  <a:schemeClr val="accent6">
                    <a:lumMod val="75000"/>
                  </a:schemeClr>
                </a:solidFill>
                <a:latin typeface="Calibri" panose="020F0502020204030204" pitchFamily="34" charset="0"/>
                <a:cs typeface="Calibri" panose="020F0502020204030204" pitchFamily="34" charset="0"/>
              </a:rPr>
              <a:t>for</a:t>
            </a:r>
            <a:r>
              <a:rPr lang="tr-TR" sz="1800" b="1" dirty="0">
                <a:solidFill>
                  <a:schemeClr val="accent6">
                    <a:lumMod val="75000"/>
                  </a:schemeClr>
                </a:solidFill>
                <a:latin typeface="Calibri" panose="020F0502020204030204" pitchFamily="34" charset="0"/>
                <a:cs typeface="Calibri" panose="020F0502020204030204" pitchFamily="34" charset="0"/>
              </a:rPr>
              <a:t> </a:t>
            </a:r>
            <a:r>
              <a:rPr lang="tr-TR" sz="1800" b="1" dirty="0" err="1">
                <a:solidFill>
                  <a:schemeClr val="accent6">
                    <a:lumMod val="75000"/>
                  </a:schemeClr>
                </a:solidFill>
                <a:latin typeface="Calibri" panose="020F0502020204030204" pitchFamily="34" charset="0"/>
                <a:cs typeface="Calibri" panose="020F0502020204030204" pitchFamily="34" charset="0"/>
              </a:rPr>
              <a:t>Standardization</a:t>
            </a:r>
            <a:r>
              <a:rPr lang="tr-TR" sz="1800" b="1" dirty="0">
                <a:solidFill>
                  <a:schemeClr val="accent6">
                    <a:lumMod val="75000"/>
                  </a:schemeClr>
                </a:solidFill>
                <a:latin typeface="Calibri" panose="020F0502020204030204" pitchFamily="34" charset="0"/>
                <a:cs typeface="Calibri" panose="020F0502020204030204" pitchFamily="34" charset="0"/>
              </a:rPr>
              <a:t>)</a:t>
            </a:r>
          </a:p>
          <a:p>
            <a:pPr eaLnBrk="1" hangingPunct="1">
              <a:defRPr/>
            </a:pPr>
            <a:r>
              <a:rPr lang="tr-TR" sz="1800" dirty="0">
                <a:latin typeface="Calibri" panose="020F0502020204030204" pitchFamily="34" charset="0"/>
                <a:cs typeface="Calibri" panose="020F0502020204030204" pitchFamily="34" charset="0"/>
              </a:rPr>
              <a:t>ISO, BSI dahil 140 ülkeden ulusal standartlar kuruluşlarının dünya genelindeki federasyonudur. Uluslararası mal ve hizmetlerin el değiştirmesine yardımcı olmak için standardizasyonun geliştirilmesini teşvik eder. ISO'nun çalışmaları, uluslararası standartlar olarak yayınlanan uluslararası anlaşmalarla sonuçlanmaktadır. Örneklerden biri de ISO 9000'dir - kalite yönetimine yönelik standartlar ailesi. Ayrıca, EN ISO 9000 olarak da ifade edilebilir.</a:t>
            </a:r>
          </a:p>
        </p:txBody>
      </p:sp>
      <p:sp>
        <p:nvSpPr>
          <p:cNvPr id="4" name="Dikdörtgen 3"/>
          <p:cNvSpPr/>
          <p:nvPr/>
        </p:nvSpPr>
        <p:spPr>
          <a:xfrm>
            <a:off x="1547813" y="2924175"/>
            <a:ext cx="7416800" cy="2309813"/>
          </a:xfrm>
          <a:prstGeom prst="rect">
            <a:avLst/>
          </a:prstGeom>
        </p:spPr>
        <p:txBody>
          <a:bodyPr>
            <a:spAutoFit/>
          </a:bodyPr>
          <a:lstStyle/>
          <a:p>
            <a:pPr algn="ctr" eaLnBrk="1" hangingPunct="1">
              <a:defRPr/>
            </a:pPr>
            <a:r>
              <a:rPr lang="tr-TR" sz="1800" b="1" u="sng" dirty="0">
                <a:solidFill>
                  <a:schemeClr val="accent6">
                    <a:lumMod val="75000"/>
                  </a:schemeClr>
                </a:solidFill>
                <a:latin typeface="Calibri" panose="020F0502020204030204" pitchFamily="34" charset="0"/>
                <a:cs typeface="Calibri" panose="020F0502020204030204" pitchFamily="34" charset="0"/>
              </a:rPr>
              <a:t>CE - </a:t>
            </a:r>
            <a:r>
              <a:rPr lang="tr-TR" sz="1800" b="1" u="sng" dirty="0">
                <a:solidFill>
                  <a:schemeClr val="accent6">
                    <a:lumMod val="75000"/>
                  </a:schemeClr>
                </a:solidFill>
                <a:latin typeface="Calibri" panose="020F0502020204030204" pitchFamily="34" charset="0"/>
                <a:cs typeface="Calibri" panose="020F0502020204030204" pitchFamily="34" charset="0"/>
                <a:hlinkClick r:id="rId4" tooltip="Avrupa Birliği"/>
              </a:rPr>
              <a:t>Avrupa Birliğinin</a:t>
            </a:r>
            <a:r>
              <a:rPr lang="tr-TR" sz="1800" b="1" dirty="0">
                <a:solidFill>
                  <a:schemeClr val="accent6">
                    <a:lumMod val="75000"/>
                  </a:schemeClr>
                </a:solidFill>
                <a:latin typeface="Calibri" panose="020F0502020204030204" pitchFamily="34" charset="0"/>
                <a:cs typeface="Calibri" panose="020F0502020204030204" pitchFamily="34" charset="0"/>
              </a:rPr>
              <a:t> (</a:t>
            </a:r>
            <a:r>
              <a:rPr lang="tr-TR" sz="1800" b="1" i="1" dirty="0" err="1">
                <a:solidFill>
                  <a:schemeClr val="accent6">
                    <a:lumMod val="75000"/>
                  </a:schemeClr>
                </a:solidFill>
                <a:latin typeface="Calibri" panose="020F0502020204030204" pitchFamily="34" charset="0"/>
                <a:cs typeface="Calibri" panose="020F0502020204030204" pitchFamily="34" charset="0"/>
              </a:rPr>
              <a:t>Conformité</a:t>
            </a:r>
            <a:r>
              <a:rPr lang="tr-TR" sz="1800" b="1" i="1" dirty="0">
                <a:solidFill>
                  <a:schemeClr val="accent6">
                    <a:lumMod val="75000"/>
                  </a:schemeClr>
                </a:solidFill>
                <a:latin typeface="Calibri" panose="020F0502020204030204" pitchFamily="34" charset="0"/>
                <a:cs typeface="Calibri" panose="020F0502020204030204" pitchFamily="34" charset="0"/>
              </a:rPr>
              <a:t> </a:t>
            </a:r>
            <a:r>
              <a:rPr lang="tr-TR" sz="1800" b="1" i="1" dirty="0" err="1">
                <a:solidFill>
                  <a:schemeClr val="accent6">
                    <a:lumMod val="75000"/>
                  </a:schemeClr>
                </a:solidFill>
                <a:latin typeface="Calibri" panose="020F0502020204030204" pitchFamily="34" charset="0"/>
                <a:cs typeface="Calibri" panose="020F0502020204030204" pitchFamily="34" charset="0"/>
              </a:rPr>
              <a:t>Européenne</a:t>
            </a:r>
            <a:r>
              <a:rPr lang="tr-TR" sz="1800" b="1" i="1" dirty="0">
                <a:solidFill>
                  <a:schemeClr val="accent6">
                    <a:lumMod val="75000"/>
                  </a:schemeClr>
                </a:solidFill>
                <a:latin typeface="Calibri" panose="020F0502020204030204" pitchFamily="34" charset="0"/>
                <a:cs typeface="Calibri" panose="020F0502020204030204" pitchFamily="34" charset="0"/>
              </a:rPr>
              <a:t>)</a:t>
            </a:r>
            <a:endParaRPr lang="tr-TR" sz="1800" b="1" dirty="0">
              <a:solidFill>
                <a:schemeClr val="accent6">
                  <a:lumMod val="75000"/>
                </a:schemeClr>
              </a:solidFill>
              <a:latin typeface="Calibri" panose="020F0502020204030204" pitchFamily="34" charset="0"/>
              <a:cs typeface="Calibri" panose="020F0502020204030204" pitchFamily="34" charset="0"/>
            </a:endParaRPr>
          </a:p>
          <a:p>
            <a:pPr eaLnBrk="1" hangingPunct="1">
              <a:defRPr/>
            </a:pPr>
            <a:r>
              <a:rPr lang="tr-TR" sz="1800" dirty="0">
                <a:solidFill>
                  <a:srgbClr val="222222"/>
                </a:solidFill>
                <a:latin typeface="Calibri" panose="020F0502020204030204" pitchFamily="34" charset="0"/>
                <a:cs typeface="Calibri" panose="020F0502020204030204" pitchFamily="34" charset="0"/>
              </a:rPr>
              <a:t>Teknik mevzuat uyumu çerçevesinde malların serbest dolaşımının tam anlamıyla sağlanması amacıyla ürünlerin teknik yapılarına ilişkin mevzuatı daha basit ve genel hale getirmek için 1985 yılında benimsediği Yeni Yaklaşım Politikası kapsamında hazırlanan Yeni Yaklaşım Direktifleri kapsamına giren ürünlerin bu direktiflere uygun olduğunu ve gerekli bütün uygunluk değerlendirme faaliyetlerinden geçtiğini sağlık, güvenlik ve tüketicinin ve çevrenin korunması gerekliliklerine uygunluğunu gösteren bir Birlik işaretidir.</a:t>
            </a:r>
            <a:endParaRPr lang="tr-TR" sz="1800" dirty="0">
              <a:latin typeface="Calibri" panose="020F0502020204030204" pitchFamily="34" charset="0"/>
              <a:cs typeface="Calibri" panose="020F0502020204030204" pitchFamily="34" charset="0"/>
            </a:endParaRPr>
          </a:p>
        </p:txBody>
      </p:sp>
      <p:pic>
        <p:nvPicPr>
          <p:cNvPr id="6148" name="Picture 2" descr="ISO KALİTE BELGELERİ VE MARKA TESCİL ISO 9001, ISO 14001, ISO 45001 -"/>
          <p:cNvPicPr>
            <a:picLocks noChangeAspect="1" noChangeArrowheads="1"/>
          </p:cNvPicPr>
          <p:nvPr/>
        </p:nvPicPr>
        <p:blipFill>
          <a:blip r:embed="rId5">
            <a:extLst>
              <a:ext uri="{28A0092B-C50C-407E-A947-70E740481C1C}">
                <a14:useLocalDpi xmlns:a14="http://schemas.microsoft.com/office/drawing/2010/main" val="0"/>
              </a:ext>
            </a:extLst>
          </a:blip>
          <a:srcRect l="14893" r="14487"/>
          <a:stretch>
            <a:fillRect/>
          </a:stretch>
        </p:blipFill>
        <p:spPr bwMode="auto">
          <a:xfrm>
            <a:off x="88900" y="1436688"/>
            <a:ext cx="1244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4" descr="Ticari banyo ürünleri için CE nedir? - SSS | Hokwang Industries Co ..."/>
          <p:cNvPicPr>
            <a:picLocks noChangeAspect="1" noChangeArrowheads="1"/>
          </p:cNvPicPr>
          <p:nvPr/>
        </p:nvPicPr>
        <p:blipFill>
          <a:blip r:embed="rId6">
            <a:extLst>
              <a:ext uri="{28A0092B-C50C-407E-A947-70E740481C1C}">
                <a14:useLocalDpi xmlns:a14="http://schemas.microsoft.com/office/drawing/2010/main" val="0"/>
              </a:ext>
            </a:extLst>
          </a:blip>
          <a:srcRect l="20348" t="30515" r="26543" b="29697"/>
          <a:stretch>
            <a:fillRect/>
          </a:stretch>
        </p:blipFill>
        <p:spPr bwMode="auto">
          <a:xfrm>
            <a:off x="63500" y="3598863"/>
            <a:ext cx="129857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6" descr="CE Belgesi TSE yerine geçer mi ? | CGS Test Merkezi Blo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5805488"/>
            <a:ext cx="1298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535113" y="5380038"/>
            <a:ext cx="7416800" cy="1477962"/>
          </a:xfrm>
          <a:prstGeom prst="rect">
            <a:avLst/>
          </a:prstGeom>
        </p:spPr>
        <p:txBody>
          <a:bodyPr>
            <a:spAutoFit/>
          </a:bodyPr>
          <a:lstStyle/>
          <a:p>
            <a:pPr algn="ctr" eaLnBrk="1" hangingPunct="1">
              <a:defRPr/>
            </a:pPr>
            <a:r>
              <a:rPr lang="tr-TR" sz="1800" b="1" u="sng" dirty="0">
                <a:solidFill>
                  <a:schemeClr val="accent6">
                    <a:lumMod val="75000"/>
                  </a:schemeClr>
                </a:solidFill>
                <a:latin typeface="Calibri" panose="020F0502020204030204" pitchFamily="34" charset="0"/>
                <a:cs typeface="Calibri" panose="020F0502020204030204" pitchFamily="34" charset="0"/>
              </a:rPr>
              <a:t>Türk </a:t>
            </a:r>
            <a:r>
              <a:rPr lang="tr-TR" sz="1800" b="1" u="sng" dirty="0" err="1">
                <a:solidFill>
                  <a:schemeClr val="accent6">
                    <a:lumMod val="75000"/>
                  </a:schemeClr>
                </a:solidFill>
                <a:latin typeface="Calibri" panose="020F0502020204030204" pitchFamily="34" charset="0"/>
                <a:cs typeface="Calibri" panose="020F0502020204030204" pitchFamily="34" charset="0"/>
              </a:rPr>
              <a:t>Standardları</a:t>
            </a:r>
            <a:r>
              <a:rPr lang="tr-TR" sz="1800" b="1" u="sng" dirty="0">
                <a:solidFill>
                  <a:schemeClr val="accent6">
                    <a:lumMod val="75000"/>
                  </a:schemeClr>
                </a:solidFill>
                <a:latin typeface="Calibri" panose="020F0502020204030204" pitchFamily="34" charset="0"/>
                <a:cs typeface="Calibri" panose="020F0502020204030204" pitchFamily="34" charset="0"/>
              </a:rPr>
              <a:t> Enstitüsü</a:t>
            </a:r>
            <a:r>
              <a:rPr lang="tr-TR" sz="1800" u="sng" dirty="0">
                <a:solidFill>
                  <a:schemeClr val="accent6">
                    <a:lumMod val="75000"/>
                  </a:schemeClr>
                </a:solidFill>
                <a:latin typeface="Calibri" panose="020F0502020204030204" pitchFamily="34" charset="0"/>
                <a:cs typeface="Calibri" panose="020F0502020204030204" pitchFamily="34" charset="0"/>
              </a:rPr>
              <a:t> (</a:t>
            </a:r>
            <a:r>
              <a:rPr lang="tr-TR" sz="1800" b="1" u="sng" dirty="0">
                <a:solidFill>
                  <a:schemeClr val="accent6">
                    <a:lumMod val="75000"/>
                  </a:schemeClr>
                </a:solidFill>
                <a:latin typeface="Calibri" panose="020F0502020204030204" pitchFamily="34" charset="0"/>
                <a:cs typeface="Calibri" panose="020F0502020204030204" pitchFamily="34" charset="0"/>
              </a:rPr>
              <a:t>TSE</a:t>
            </a:r>
            <a:r>
              <a:rPr lang="tr-TR" sz="1800" u="sng" dirty="0">
                <a:solidFill>
                  <a:schemeClr val="accent6">
                    <a:lumMod val="75000"/>
                  </a:schemeClr>
                </a:solidFill>
                <a:latin typeface="Calibri" panose="020F0502020204030204" pitchFamily="34" charset="0"/>
                <a:cs typeface="Calibri" panose="020F0502020204030204" pitchFamily="34" charset="0"/>
              </a:rPr>
              <a:t>)</a:t>
            </a:r>
          </a:p>
          <a:p>
            <a:pPr eaLnBrk="1" hangingPunct="1">
              <a:defRPr/>
            </a:pPr>
            <a:r>
              <a:rPr lang="tr-TR" sz="1800" dirty="0">
                <a:solidFill>
                  <a:srgbClr val="222222"/>
                </a:solidFill>
                <a:latin typeface="Calibri" panose="020F0502020204030204" pitchFamily="34" charset="0"/>
                <a:cs typeface="Calibri" panose="020F0502020204030204" pitchFamily="34" charset="0"/>
              </a:rPr>
              <a:t>Standartlar yapmak amacıyla 18 Kasım 1960 tarihinde kurulmuştur. TSE, 26 Mayıs 1955'te ISO'ya, 1 Ocak 1956 tarihinde de </a:t>
            </a:r>
            <a:r>
              <a:rPr lang="tr-TR" sz="1800" dirty="0">
                <a:solidFill>
                  <a:srgbClr val="0B0080"/>
                </a:solidFill>
                <a:latin typeface="Calibri" panose="020F0502020204030204" pitchFamily="34" charset="0"/>
                <a:cs typeface="Calibri" panose="020F0502020204030204" pitchFamily="34" charset="0"/>
                <a:hlinkClick r:id="rId8" tooltip="Uluslararası Elektroteknik Komisyonu"/>
              </a:rPr>
              <a:t>U</a:t>
            </a:r>
            <a:r>
              <a:rPr lang="tr-TR" sz="1800" dirty="0">
                <a:solidFill>
                  <a:srgbClr val="222222"/>
                </a:solidFill>
                <a:latin typeface="Calibri" panose="020F0502020204030204" pitchFamily="34" charset="0"/>
                <a:cs typeface="Calibri" panose="020F0502020204030204" pitchFamily="34" charset="0"/>
                <a:hlinkClick r:id="rId8" tooltip="Uluslararası Elektroteknik Komisyonu"/>
              </a:rPr>
              <a:t>luslara</a:t>
            </a:r>
            <a:r>
              <a:rPr lang="tr-TR" sz="1800" dirty="0">
                <a:solidFill>
                  <a:srgbClr val="0B0080"/>
                </a:solidFill>
                <a:latin typeface="Calibri" panose="020F0502020204030204" pitchFamily="34" charset="0"/>
                <a:cs typeface="Calibri" panose="020F0502020204030204" pitchFamily="34" charset="0"/>
                <a:hlinkClick r:id="rId8" tooltip="Uluslararası Elektroteknik Komisyonu"/>
              </a:rPr>
              <a:t>rası Elektroteknik Komisyonu</a:t>
            </a:r>
            <a:r>
              <a:rPr lang="tr-TR" sz="1800" dirty="0">
                <a:solidFill>
                  <a:srgbClr val="222222"/>
                </a:solidFill>
                <a:latin typeface="Calibri" panose="020F0502020204030204" pitchFamily="34" charset="0"/>
                <a:cs typeface="Calibri" panose="020F0502020204030204" pitchFamily="34" charset="0"/>
              </a:rPr>
              <a:t>'na (IEC) asil üye olmuştur ve bu kuruluşların Türkiye temsilcisi konumuna gelmiştir.</a:t>
            </a:r>
            <a:endParaRPr lang="tr-TR" sz="1800"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tr-TR" altLang="tr-TR" sz="3400"/>
              <a:t>              </a:t>
            </a:r>
            <a:r>
              <a:rPr lang="tr-TR" altLang="tr-TR" sz="3400" b="1"/>
              <a:t>BİLİMSEL TEMELİ</a:t>
            </a:r>
          </a:p>
        </p:txBody>
      </p:sp>
      <p:sp>
        <p:nvSpPr>
          <p:cNvPr id="34819" name="Rectangle 3"/>
          <p:cNvSpPr>
            <a:spLocks noGrp="1" noChangeArrowheads="1"/>
          </p:cNvSpPr>
          <p:nvPr>
            <p:ph type="body" idx="1"/>
          </p:nvPr>
        </p:nvSpPr>
        <p:spPr>
          <a:xfrm>
            <a:off x="914400" y="1916113"/>
            <a:ext cx="8229600" cy="3886200"/>
          </a:xfrm>
        </p:spPr>
        <p:txBody>
          <a:bodyPr/>
          <a:lstStyle/>
          <a:p>
            <a:pPr eaLnBrk="1" hangingPunct="1"/>
            <a:r>
              <a:rPr lang="tr-TR" altLang="tr-TR" sz="2400"/>
              <a:t>Bu yöntemde, parça yüzeyindeki ve yüzey altındaki hataları tespit etmek, parçanın kalınlığını veya hatanın uzaklığını ölçmek için parçaya yüksek frekanslı akustik enerjiye sahip dalgalar gönderilir.</a:t>
            </a:r>
          </a:p>
          <a:p>
            <a:pPr eaLnBrk="1" hangingPunct="1">
              <a:buFont typeface="Wingdings" panose="05000000000000000000" pitchFamily="2" charset="2"/>
              <a:buNone/>
            </a:pPr>
            <a:endParaRPr lang="tr-TR" altLang="tr-TR" sz="2400"/>
          </a:p>
          <a:p>
            <a:pPr eaLnBrk="1" hangingPunct="1"/>
            <a:r>
              <a:rPr lang="tr-TR" altLang="tr-TR" sz="2400"/>
              <a:t>Yüksek frekanslı bu ses dalgaları parça içindeki ilerleme yolu üzerinde bir arayüzeye veya bir süreksizliğe çarpıncaya kadar hareket eder.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663CC-4227-7283-FB07-0CA2ECCF458A}"/>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90C3DE32-36A3-87C6-EB41-E7838293B0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179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D54D7CC-1BD2-76DD-C6F9-F9F3C71D284F}"/>
              </a:ext>
            </a:extLst>
          </p:cNvPr>
          <p:cNvPicPr>
            <a:picLocks noChangeAspect="1"/>
          </p:cNvPicPr>
          <p:nvPr/>
        </p:nvPicPr>
        <p:blipFill>
          <a:blip r:embed="rId2"/>
          <a:stretch>
            <a:fillRect/>
          </a:stretch>
        </p:blipFill>
        <p:spPr>
          <a:xfrm>
            <a:off x="0" y="1146469"/>
            <a:ext cx="9144000" cy="4565062"/>
          </a:xfrm>
          <a:prstGeom prst="rect">
            <a:avLst/>
          </a:prstGeom>
        </p:spPr>
      </p:pic>
    </p:spTree>
    <p:extLst>
      <p:ext uri="{BB962C8B-B14F-4D97-AF65-F5344CB8AC3E}">
        <p14:creationId xmlns:p14="http://schemas.microsoft.com/office/powerpoint/2010/main" val="392047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kdörtgen 2"/>
          <p:cNvSpPr>
            <a:spLocks noChangeArrowheads="1"/>
          </p:cNvSpPr>
          <p:nvPr/>
        </p:nvSpPr>
        <p:spPr bwMode="auto">
          <a:xfrm>
            <a:off x="2484438" y="519113"/>
            <a:ext cx="4646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solidFill>
                  <a:srgbClr val="000000"/>
                </a:solidFill>
                <a:latin typeface="Calibri" panose="020F0502020204030204" pitchFamily="34" charset="0"/>
                <a:cs typeface="Calibri" panose="020F0502020204030204" pitchFamily="34" charset="0"/>
              </a:rPr>
              <a:t>MALZEME MUAYENE YÖNTEMLERİ </a:t>
            </a:r>
            <a:endParaRPr lang="tr-TR" altLang="tr-TR" sz="2400">
              <a:solidFill>
                <a:srgbClr val="000000"/>
              </a:solidFill>
              <a:latin typeface="Calibri" panose="020F0502020204030204" pitchFamily="34" charset="0"/>
              <a:cs typeface="Calibri" panose="020F0502020204030204" pitchFamily="34" charset="0"/>
            </a:endParaRPr>
          </a:p>
        </p:txBody>
      </p:sp>
      <p:sp>
        <p:nvSpPr>
          <p:cNvPr id="8195" name="Dikdörtgen 3"/>
          <p:cNvSpPr>
            <a:spLocks noChangeArrowheads="1"/>
          </p:cNvSpPr>
          <p:nvPr/>
        </p:nvSpPr>
        <p:spPr bwMode="auto">
          <a:xfrm>
            <a:off x="179388" y="981075"/>
            <a:ext cx="8964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latin typeface="Calibri" panose="020F0502020204030204" pitchFamily="34" charset="0"/>
                <a:cs typeface="Calibri" panose="020F0502020204030204" pitchFamily="34" charset="0"/>
              </a:rPr>
              <a:t>Herhangi bir amaç için seçilen bir malzemenin, çalışacağı yerde görevini yapıp yapamayacağını anlamak veya malzemenin özelliklerini belirlemek için yapılan çeşitli deneylere malzeme muayenesi denir. Malzeme yapı ve özelliklerini incelemek amacıyla malzeme muayeneleri tahribatlı ve tahribatsız (TMM) olmaz üzere ikiye ayrılır. </a:t>
            </a:r>
          </a:p>
        </p:txBody>
      </p:sp>
      <p:pic>
        <p:nvPicPr>
          <p:cNvPr id="8196"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349500"/>
            <a:ext cx="5943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kdörtgen 2"/>
          <p:cNvSpPr>
            <a:spLocks noChangeArrowheads="1"/>
          </p:cNvSpPr>
          <p:nvPr/>
        </p:nvSpPr>
        <p:spPr bwMode="auto">
          <a:xfrm>
            <a:off x="179388" y="876300"/>
            <a:ext cx="87137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b="1">
                <a:solidFill>
                  <a:srgbClr val="000000"/>
                </a:solidFill>
                <a:latin typeface="Calibri" panose="020F0502020204030204" pitchFamily="34" charset="0"/>
                <a:cs typeface="Calibri" panose="020F0502020204030204" pitchFamily="34" charset="0"/>
              </a:rPr>
              <a:t>Malzemenin Tanımı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Bir amacı gerçekleştirmek için kullanılan maddelere </a:t>
            </a:r>
            <a:r>
              <a:rPr lang="tr-TR" altLang="tr-TR" sz="1800" b="1">
                <a:solidFill>
                  <a:srgbClr val="000000"/>
                </a:solidFill>
                <a:latin typeface="Calibri" panose="020F0502020204030204" pitchFamily="34" charset="0"/>
                <a:cs typeface="Calibri" panose="020F0502020204030204" pitchFamily="34" charset="0"/>
              </a:rPr>
              <a:t>malzeme </a:t>
            </a:r>
            <a:r>
              <a:rPr lang="tr-TR" altLang="tr-TR" sz="1800">
                <a:solidFill>
                  <a:srgbClr val="000000"/>
                </a:solidFill>
                <a:latin typeface="Calibri" panose="020F0502020204030204" pitchFamily="34" charset="0"/>
                <a:cs typeface="Calibri" panose="020F0502020204030204" pitchFamily="34" charset="0"/>
              </a:rPr>
              <a:t>denir. Çelik konstrüksiyon yapımında kullanılan profiller, otomotiv sektöründe kullanılan çelik, mobilya sektöründe kullanılan kereste vb. alanda kullanılan malzemelerdir. Tabiatta her amacı gerçekleştirecek malzeme bulunmaktadır. Malzeme bilgisine hakim iyi bir teknik eleman, amaca uygun malzemeyi seçer ve bu malzemenin özelliklerini geliştirerek azami fayda sağlayacak şekilde kullanır.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p:txBody>
      </p:sp>
      <p:pic>
        <p:nvPicPr>
          <p:cNvPr id="9219" name="Picture 10" descr="Çelik konstrüksiyon yapıda Orta Asya ve Avrupa'ya, As Steel il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789363"/>
            <a:ext cx="34607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8" descr="Malzeme seçiminde göz önünde bulundurulması gerek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673475"/>
            <a:ext cx="46958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0825" y="692150"/>
            <a:ext cx="8551863" cy="5632450"/>
          </a:xfrm>
          <a:prstGeom prst="rect">
            <a:avLst/>
          </a:prstGeom>
        </p:spPr>
        <p:txBody>
          <a:bodyPr>
            <a:spAutoFit/>
          </a:bodyPr>
          <a:lstStyle/>
          <a:p>
            <a:pPr eaLnBrk="1" hangingPunct="1">
              <a:defRPr/>
            </a:pPr>
            <a:r>
              <a:rPr lang="tr-TR" sz="1800" b="1" dirty="0">
                <a:solidFill>
                  <a:srgbClr val="000000"/>
                </a:solidFill>
                <a:latin typeface="Calibri" panose="020F0502020204030204" pitchFamily="34" charset="0"/>
                <a:cs typeface="Calibri" panose="020F0502020204030204" pitchFamily="34" charset="0"/>
              </a:rPr>
              <a:t>Malzeme Muayenenin Amacı ve Önemi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eaLnBrk="1" hangingPunct="1">
              <a:defRPr/>
            </a:pPr>
            <a:r>
              <a:rPr lang="tr-TR" sz="1800" dirty="0">
                <a:solidFill>
                  <a:srgbClr val="000000"/>
                </a:solidFill>
                <a:latin typeface="Calibri" panose="020F0502020204030204" pitchFamily="34" charset="0"/>
                <a:cs typeface="Calibri" panose="020F0502020204030204" pitchFamily="34" charset="0"/>
              </a:rPr>
              <a:t>Malzeme muayenesi, malzeme seçimi ve seçilen malzemenin yerinde görev yapıp yapmayacağını anlamak için veya malzeme özelliklerini belirlemek için yapılan deneyler topluluğudur.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eaLnBrk="1" hangingPunct="1">
              <a:defRPr/>
            </a:pPr>
            <a:r>
              <a:rPr lang="tr-TR" sz="1800" dirty="0">
                <a:solidFill>
                  <a:srgbClr val="000000"/>
                </a:solidFill>
                <a:latin typeface="Calibri" panose="020F0502020204030204" pitchFamily="34" charset="0"/>
                <a:cs typeface="Calibri" panose="020F0502020204030204" pitchFamily="34" charset="0"/>
              </a:rPr>
              <a:t>Malzeme muayenesinin iki ana amacı vardır. Amaçlarından biri satışa sunulmadan önce malzemedeki hataların tespitidir. Diğer amacı ise iş parçasının, çalışma şartlarında ortaya çıkacak yüklere karşı gösterdiği tavırları önceden görmektir. Malzeme muayenesinde şu ana noktalar ele alınır: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marL="285750" indent="-285750" eaLnBrk="1" hangingPunct="1">
              <a:buFont typeface="Arial" panose="020B0604020202020204" pitchFamily="34" charset="0"/>
              <a:buChar char="•"/>
              <a:defRPr/>
            </a:pPr>
            <a:r>
              <a:rPr lang="tr-TR" sz="1800" dirty="0">
                <a:solidFill>
                  <a:srgbClr val="000000"/>
                </a:solidFill>
                <a:latin typeface="Calibri" panose="020F0502020204030204" pitchFamily="34" charset="0"/>
                <a:cs typeface="Calibri" panose="020F0502020204030204" pitchFamily="34" charset="0"/>
              </a:rPr>
              <a:t>Malzemelerin garanti edilmiş özelliklerine ait muayene </a:t>
            </a:r>
          </a:p>
          <a:p>
            <a:pPr marL="285750" indent="-285750" eaLnBrk="1" hangingPunct="1">
              <a:buFont typeface="Arial" panose="020B0604020202020204" pitchFamily="34" charset="0"/>
              <a:buChar char="•"/>
              <a:defRPr/>
            </a:pPr>
            <a:r>
              <a:rPr lang="tr-TR" sz="1800" dirty="0">
                <a:solidFill>
                  <a:srgbClr val="000000"/>
                </a:solidFill>
                <a:latin typeface="Calibri" panose="020F0502020204030204" pitchFamily="34" charset="0"/>
                <a:cs typeface="Calibri" panose="020F0502020204030204" pitchFamily="34" charset="0"/>
              </a:rPr>
              <a:t>Malzemelerin işlenme özelliklerine ait muayene (teknolojik muayene ) </a:t>
            </a:r>
          </a:p>
          <a:p>
            <a:pPr marL="285750" indent="-285750" eaLnBrk="1" hangingPunct="1">
              <a:buFont typeface="Arial" panose="020B0604020202020204" pitchFamily="34" charset="0"/>
              <a:buChar char="•"/>
              <a:defRPr/>
            </a:pPr>
            <a:r>
              <a:rPr lang="tr-TR" sz="1800" dirty="0">
                <a:solidFill>
                  <a:srgbClr val="000000"/>
                </a:solidFill>
                <a:latin typeface="Calibri" panose="020F0502020204030204" pitchFamily="34" charset="0"/>
                <a:cs typeface="Calibri" panose="020F0502020204030204" pitchFamily="34" charset="0"/>
              </a:rPr>
              <a:t>İçyapının ve kimyevi bileşenlerin muayenesi </a:t>
            </a:r>
          </a:p>
          <a:p>
            <a:pPr marL="285750" indent="-285750" eaLnBrk="1" hangingPunct="1">
              <a:buFont typeface="Arial" panose="020B0604020202020204" pitchFamily="34" charset="0"/>
              <a:buChar char="•"/>
              <a:defRPr/>
            </a:pPr>
            <a:r>
              <a:rPr lang="tr-TR" sz="1800" dirty="0">
                <a:solidFill>
                  <a:srgbClr val="000000"/>
                </a:solidFill>
                <a:latin typeface="Calibri" panose="020F0502020204030204" pitchFamily="34" charset="0"/>
                <a:cs typeface="Calibri" panose="020F0502020204030204" pitchFamily="34" charset="0"/>
              </a:rPr>
              <a:t>Ham durumdaki parçalarla hazır parçaların iç hatalarının muayenesi </a:t>
            </a:r>
          </a:p>
          <a:p>
            <a:pPr eaLnBrk="1" hangingPunct="1">
              <a:defRPr/>
            </a:pPr>
            <a:endParaRPr lang="tr-TR" sz="1800" dirty="0">
              <a:solidFill>
                <a:srgbClr val="000000"/>
              </a:solidFill>
              <a:latin typeface="Calibri" panose="020F0502020204030204" pitchFamily="34" charset="0"/>
              <a:cs typeface="Calibri" panose="020F0502020204030204" pitchFamily="34" charset="0"/>
            </a:endParaRPr>
          </a:p>
          <a:p>
            <a:pPr eaLnBrk="1" hangingPunct="1">
              <a:defRPr/>
            </a:pPr>
            <a:r>
              <a:rPr lang="tr-TR" sz="1800" dirty="0">
                <a:latin typeface="Calibri" panose="020F0502020204030204" pitchFamily="34" charset="0"/>
                <a:cs typeface="Calibri" panose="020F0502020204030204" pitchFamily="34" charset="0"/>
              </a:rPr>
              <a:t>Malzeme muayene yöntemlerinin çokluğu, bunlar arasında seçimler yapmayı kolaylaştırmaktadır. Seçim yapılırken öncelikli olarak muayene yönteminin istenilenleri karşılaması, maliyeti dikkate alınır. Çünkü yöntemlerden bazıları pahalı donanımı ve eğitimli kişilere ihtiyaç vardır.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kdörtgen 2"/>
          <p:cNvSpPr>
            <a:spLocks noChangeArrowheads="1"/>
          </p:cNvSpPr>
          <p:nvPr/>
        </p:nvSpPr>
        <p:spPr bwMode="auto">
          <a:xfrm>
            <a:off x="2970213" y="404813"/>
            <a:ext cx="30241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000">
              <a:solidFill>
                <a:srgbClr val="000000"/>
              </a:solidFill>
              <a:latin typeface="Calibri" panose="020F0502020204030204" pitchFamily="34" charset="0"/>
            </a:endParaRPr>
          </a:p>
          <a:p>
            <a:pPr eaLnBrk="1" hangingPunct="1">
              <a:spcBef>
                <a:spcPct val="0"/>
              </a:spcBef>
              <a:buClrTx/>
              <a:buSzTx/>
              <a:buFontTx/>
              <a:buNone/>
            </a:pPr>
            <a:r>
              <a:rPr lang="tr-TR" altLang="tr-TR" sz="2400" b="1">
                <a:latin typeface="Calibri" panose="020F0502020204030204" pitchFamily="34" charset="0"/>
              </a:rPr>
              <a:t>TAHRİBATLI MUAYENE</a:t>
            </a:r>
            <a:endParaRPr lang="tr-TR" altLang="tr-TR" sz="2400" b="1">
              <a:latin typeface="Times New Roman" panose="02020603050405020304" pitchFamily="18" charset="0"/>
            </a:endParaRPr>
          </a:p>
        </p:txBody>
      </p:sp>
      <p:sp>
        <p:nvSpPr>
          <p:cNvPr id="11267" name="Dikdörtgen 3"/>
          <p:cNvSpPr>
            <a:spLocks noChangeArrowheads="1"/>
          </p:cNvSpPr>
          <p:nvPr/>
        </p:nvSpPr>
        <p:spPr bwMode="auto">
          <a:xfrm>
            <a:off x="323850" y="1033463"/>
            <a:ext cx="85693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Malzemeyi tahrip ederek yapılan muayeneler, malzemenin kullanım anında karşılaşacakları yüklere ne tarzda tepki vereceğini önceden tespit edebilmek için yapılır. Genel olarak kullanım esnasında karşılaşılan yüklerin benzerleri muayene makinelerinde oluşturularak malzemelere uygulanır.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latin typeface="Calibri" panose="020F0502020204030204" pitchFamily="34" charset="0"/>
                <a:cs typeface="Calibri" panose="020F0502020204030204" pitchFamily="34" charset="0"/>
              </a:rPr>
              <a:t>Böylece kullanırken karşılaşılacak yüklemelerin benzerleri oluşturulmuş olur. Malzemeler bu deneylerden olumlu neticeler verirse kullanım sırasında da sorun çıkarmayacağı sonucuna varılır.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p:txBody>
      </p:sp>
      <p:pic>
        <p:nvPicPr>
          <p:cNvPr id="11268"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573463"/>
            <a:ext cx="4722813"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Malzeme Muayene Metodları | Yüksek Makine Mühendisi Hamit Ars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3500438"/>
            <a:ext cx="384492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kdörtgen 1"/>
          <p:cNvSpPr>
            <a:spLocks noChangeArrowheads="1"/>
          </p:cNvSpPr>
          <p:nvPr/>
        </p:nvSpPr>
        <p:spPr bwMode="auto">
          <a:xfrm>
            <a:off x="179388" y="549275"/>
            <a:ext cx="89646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1800">
                <a:latin typeface="Calibri" panose="020F0502020204030204" pitchFamily="34" charset="0"/>
                <a:cs typeface="Calibri" panose="020F0502020204030204" pitchFamily="34" charset="0"/>
              </a:rPr>
              <a:t>Malzemenin kullanım esnasında hangi güçler altında kaldıklarında kopacakları, bükülecekleri ya da kesileceklerinin belirlenmesi için yapılan kontroller olduğundan, malzemenin aynı şartlar altında denenmesi lüzumu vardır. Dolayısıyla malzemenin bu şartlara göstereceği tepkiler, malzemenin tahrip edilmesine sebep olur. Bu grup altında toplanan yöntemlerin malzemeyi tahrip ederek yapılanlar olarak bilinmesinin sebebi budur. </a:t>
            </a:r>
          </a:p>
          <a:p>
            <a:pPr eaLnBrk="1" hangingPunct="1">
              <a:spcBef>
                <a:spcPct val="0"/>
              </a:spcBef>
              <a:buClrTx/>
              <a:buSzTx/>
              <a:buFontTx/>
              <a:buNone/>
            </a:pPr>
            <a:endParaRPr lang="tr-TR" altLang="tr-TR" sz="1800">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Günümüzde malzeme muayenesi ile üretim bir arada yapılmaktadır. Muayene yapılmadan ürünün piyasaya sürülmesi mümkün değildir. İşletmelerdeki kalite kontrol laboratuvarları onların devamlılıklarını sağlamaktadır.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Malzemelerin sertlik, süneklik ve mukavemet gibi temel mekanik özellikleri iç yapılarına bağlıdır. Bu nedenle malzemelerin iç yapı ve özellikleri iyi bilinmelidir. Bu özelliklerin tespiti birtakım mekanik deneylerle yapılır.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Malzemelerin çekme ve basma dayanımları, uygulanan yüklere gösterdiği direnç ile belirlenir.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Malzemelerin kopmaya karşı dayanımları uygulanan darbelere karşı gösterdikleri dirençle belirlenir. </a:t>
            </a:r>
          </a:p>
          <a:p>
            <a:pPr eaLnBrk="1" hangingPunct="1">
              <a:spcBef>
                <a:spcPct val="0"/>
              </a:spcBef>
              <a:buClrTx/>
              <a:buSzTx/>
              <a:buFontTx/>
              <a:buNone/>
            </a:pPr>
            <a:endParaRPr lang="tr-TR" altLang="tr-TR" sz="1800">
              <a:solidFill>
                <a:srgbClr val="000000"/>
              </a:solidFill>
              <a:latin typeface="Calibri" panose="020F0502020204030204" pitchFamily="34" charset="0"/>
              <a:cs typeface="Calibri" panose="020F0502020204030204" pitchFamily="34" charset="0"/>
            </a:endParaRPr>
          </a:p>
          <a:p>
            <a:pPr eaLnBrk="1" hangingPunct="1">
              <a:spcBef>
                <a:spcPct val="0"/>
              </a:spcBef>
              <a:buClrTx/>
              <a:buSzTx/>
              <a:buFontTx/>
              <a:buNone/>
            </a:pPr>
            <a:r>
              <a:rPr lang="tr-TR" altLang="tr-TR" sz="1800">
                <a:solidFill>
                  <a:srgbClr val="000000"/>
                </a:solidFill>
                <a:latin typeface="Calibri" panose="020F0502020204030204" pitchFamily="34" charset="0"/>
                <a:cs typeface="Calibri" panose="020F0502020204030204" pitchFamily="34" charset="0"/>
              </a:rPr>
              <a:t>Malzemelerin eğilmeye karşı gösterdikleri dayanım ise iki mesnet parçası arasına uygulanan kuvvete karşı gösterdiği direnç ile belirlenir. </a:t>
            </a:r>
            <a:endParaRPr lang="tr-TR" altLang="tr-TR" sz="180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kdörtgen 1"/>
          <p:cNvSpPr>
            <a:spLocks noChangeArrowheads="1"/>
          </p:cNvSpPr>
          <p:nvPr/>
        </p:nvSpPr>
        <p:spPr bwMode="auto">
          <a:xfrm>
            <a:off x="2339975" y="560388"/>
            <a:ext cx="467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tr-TR" altLang="tr-TR" sz="2400" b="1">
                <a:latin typeface="Calibri" panose="020F0502020204030204" pitchFamily="34" charset="0"/>
              </a:rPr>
              <a:t>Tahribatlı muayene niçin kullanılır? </a:t>
            </a:r>
            <a:endParaRPr lang="tr-TR" altLang="tr-TR" sz="2400" b="1">
              <a:latin typeface="Times New Roman" panose="02020603050405020304" pitchFamily="18" charset="0"/>
            </a:endParaRPr>
          </a:p>
        </p:txBody>
      </p:sp>
      <p:sp>
        <p:nvSpPr>
          <p:cNvPr id="4" name="Dikdörtgen 3"/>
          <p:cNvSpPr/>
          <p:nvPr/>
        </p:nvSpPr>
        <p:spPr>
          <a:xfrm>
            <a:off x="468313" y="1022350"/>
            <a:ext cx="4572000" cy="2740025"/>
          </a:xfrm>
          <a:prstGeom prst="rect">
            <a:avLst/>
          </a:prstGeom>
        </p:spPr>
        <p:txBody>
          <a:bodyPr>
            <a:spAutoFit/>
          </a:bodyPr>
          <a:lstStyle/>
          <a:p>
            <a:pPr eaLnBrk="1" hangingPunct="1">
              <a:defRPr/>
            </a:pPr>
            <a:endParaRPr lang="tr-TR" sz="1200" dirty="0">
              <a:solidFill>
                <a:srgbClr val="000000"/>
              </a:solidFill>
              <a:latin typeface="Calibri" panose="020F0502020204030204" pitchFamily="34" charset="0"/>
            </a:endParaRPr>
          </a:p>
          <a:p>
            <a:pPr marL="342900" indent="-342900" eaLnBrk="1" hangingPunct="1">
              <a:buFont typeface="Arial" panose="020B0604020202020204" pitchFamily="34" charset="0"/>
              <a:buChar char="•"/>
              <a:defRPr/>
            </a:pPr>
            <a:r>
              <a:rPr lang="tr-TR" dirty="0">
                <a:latin typeface="Calibri" panose="020F0502020204030204" pitchFamily="34" charset="0"/>
              </a:rPr>
              <a:t>Mekanik özellikleri belirlemek </a:t>
            </a:r>
          </a:p>
          <a:p>
            <a:pPr marL="342900" indent="-342900" eaLnBrk="1" hangingPunct="1">
              <a:buFont typeface="Arial" panose="020B0604020202020204" pitchFamily="34" charset="0"/>
              <a:buChar char="•"/>
              <a:defRPr/>
            </a:pPr>
            <a:r>
              <a:rPr lang="tr-TR" dirty="0">
                <a:latin typeface="Calibri" panose="020F0502020204030204" pitchFamily="34" charset="0"/>
              </a:rPr>
              <a:t>İç yapı tespiti </a:t>
            </a:r>
          </a:p>
          <a:p>
            <a:pPr marL="342900" indent="-342900" eaLnBrk="1" hangingPunct="1">
              <a:buFont typeface="Arial" panose="020B0604020202020204" pitchFamily="34" charset="0"/>
              <a:buChar char="•"/>
              <a:defRPr/>
            </a:pPr>
            <a:r>
              <a:rPr lang="tr-TR" dirty="0">
                <a:latin typeface="Calibri" panose="020F0502020204030204" pitchFamily="34" charset="0"/>
              </a:rPr>
              <a:t>Gevreklikten sünekliğe geçiş sıcaklığı </a:t>
            </a:r>
          </a:p>
          <a:p>
            <a:pPr marL="342900" indent="-342900" eaLnBrk="1" hangingPunct="1">
              <a:buFont typeface="Arial" panose="020B0604020202020204" pitchFamily="34" charset="0"/>
              <a:buChar char="•"/>
              <a:defRPr/>
            </a:pPr>
            <a:r>
              <a:rPr lang="tr-TR" dirty="0">
                <a:latin typeface="Calibri" panose="020F0502020204030204" pitchFamily="34" charset="0"/>
              </a:rPr>
              <a:t>Süneklik, tokluk gibi özellikler </a:t>
            </a:r>
          </a:p>
          <a:p>
            <a:pPr marL="342900" indent="-342900" eaLnBrk="1" hangingPunct="1">
              <a:buFont typeface="Arial" panose="020B0604020202020204" pitchFamily="34" charset="0"/>
              <a:buChar char="•"/>
              <a:defRPr/>
            </a:pPr>
            <a:r>
              <a:rPr lang="tr-TR" dirty="0">
                <a:latin typeface="Calibri" panose="020F0502020204030204" pitchFamily="34" charset="0"/>
              </a:rPr>
              <a:t>Sertlik </a:t>
            </a:r>
          </a:p>
          <a:p>
            <a:pPr marL="342900" indent="-342900" eaLnBrk="1" hangingPunct="1">
              <a:buFont typeface="Arial" panose="020B0604020202020204" pitchFamily="34" charset="0"/>
              <a:buChar char="•"/>
              <a:defRPr/>
            </a:pPr>
            <a:r>
              <a:rPr lang="tr-TR" dirty="0">
                <a:latin typeface="Calibri" panose="020F0502020204030204" pitchFamily="34" charset="0"/>
              </a:rPr>
              <a:t>Sıcaklıkla mukavemette değişim </a:t>
            </a:r>
          </a:p>
          <a:p>
            <a:pPr marL="342900" indent="-342900" eaLnBrk="1" hangingPunct="1">
              <a:buFont typeface="Arial" panose="020B0604020202020204" pitchFamily="34" charset="0"/>
              <a:buChar char="•"/>
              <a:defRPr/>
            </a:pPr>
            <a:r>
              <a:rPr lang="tr-TR" dirty="0">
                <a:latin typeface="Calibri" panose="020F0502020204030204" pitchFamily="34" charset="0"/>
              </a:rPr>
              <a:t>Dinamik şartlarda dayanım </a:t>
            </a:r>
          </a:p>
          <a:p>
            <a:pPr marL="342900" indent="-342900" eaLnBrk="1" hangingPunct="1">
              <a:buFont typeface="Arial" panose="020B0604020202020204" pitchFamily="34" charset="0"/>
              <a:buChar char="•"/>
              <a:defRPr/>
            </a:pPr>
            <a:r>
              <a:rPr lang="tr-TR" dirty="0">
                <a:latin typeface="Calibri" panose="020F0502020204030204" pitchFamily="34" charset="0"/>
              </a:rPr>
              <a:t>Şekil verilebilirlik</a:t>
            </a:r>
          </a:p>
        </p:txBody>
      </p:sp>
      <p:pic>
        <p:nvPicPr>
          <p:cNvPr id="13316"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3" y="3762375"/>
            <a:ext cx="38576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Çekme Deneyi - Ar-Ge ve Tasarı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62375"/>
            <a:ext cx="51260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iksel">
  <a:themeElements>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ksel">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1100</TotalTime>
  <Words>1723</Words>
  <Application>Microsoft Office PowerPoint</Application>
  <PresentationFormat>Ekran Gösterisi (4:3)</PresentationFormat>
  <Paragraphs>135</Paragraphs>
  <Slides>32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Arial Black</vt:lpstr>
      <vt:lpstr>Calibri</vt:lpstr>
      <vt:lpstr>Times New Roman</vt:lpstr>
      <vt:lpstr>Wingdings</vt:lpstr>
      <vt:lpstr>Piksel</vt:lpstr>
      <vt:lpstr>TAHRİBATLI VE TAHRİBATSIZ MUAYENE YÖNTEMLERİ</vt:lpstr>
      <vt:lpstr>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BİLİMSEL TEMELİ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TAHRİBATSIZ MUAYENE YÖNTEMLERİ</dc:title>
  <dc:creator>balyaf</dc:creator>
  <cp:lastModifiedBy>musa yılmaz</cp:lastModifiedBy>
  <cp:revision>180</cp:revision>
  <dcterms:created xsi:type="dcterms:W3CDTF">2011-10-27T05:38:29Z</dcterms:created>
  <dcterms:modified xsi:type="dcterms:W3CDTF">2023-04-30T10:43:41Z</dcterms:modified>
</cp:coreProperties>
</file>